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343" r:id="rId5"/>
    <p:sldId id="335" r:id="rId6"/>
    <p:sldId id="315" r:id="rId7"/>
    <p:sldId id="332" r:id="rId8"/>
    <p:sldId id="266" r:id="rId9"/>
    <p:sldId id="291" r:id="rId10"/>
    <p:sldId id="338" r:id="rId11"/>
    <p:sldId id="339" r:id="rId12"/>
    <p:sldId id="341" r:id="rId13"/>
    <p:sldId id="344" r:id="rId14"/>
    <p:sldId id="345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525" autoAdjust="0"/>
    <p:restoredTop sz="94660"/>
  </p:normalViewPr>
  <p:slideViewPr>
    <p:cSldViewPr>
      <p:cViewPr varScale="1">
        <p:scale>
          <a:sx n="72" d="100"/>
          <a:sy n="72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E31D-1BE8-4959-B873-A0D969B0AA2B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26A3-2D95-4387-AF61-47725AD4A9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6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E31D-1BE8-4959-B873-A0D969B0AA2B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26A3-2D95-4387-AF61-47725AD4A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7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E31D-1BE8-4959-B873-A0D969B0AA2B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26A3-2D95-4387-AF61-47725AD4A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8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E31D-1BE8-4959-B873-A0D969B0AA2B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26A3-2D95-4387-AF61-47725AD4A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4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B5C8-53C5-4E74-8FAC-1B1C69F621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99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64C-F1E5-4619-A6ED-4C23BC6212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7"/>
          <a:stretch/>
        </p:blipFill>
        <p:spPr>
          <a:xfrm>
            <a:off x="-25400" y="5558829"/>
            <a:ext cx="9144000" cy="1299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3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4A2-873C-4FE9-B0FB-399F3A3B3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1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E7BD-A977-47EF-BE4E-37E60449C7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0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5B5F-B5AB-4AB1-A8B5-D890925962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40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0C2E-D97F-4460-A75A-31A3704F7C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6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01A-7050-47CA-8EA9-21E323557D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7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E31D-1BE8-4959-B873-A0D969B0AA2B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26A3-2D95-4387-AF61-47725AD4A9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1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7C43-D091-473C-98B4-68BE13EBBD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42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8FEB-493F-4FCE-B926-699F007464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24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1556-B7B1-4850-B572-58B6097174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34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A6D-D1BB-4483-B116-4143DB1CE4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B5C8-53C5-4E74-8FAC-1B1C69F621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88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64C-F1E5-4619-A6ED-4C23BC6212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7"/>
          <a:stretch/>
        </p:blipFill>
        <p:spPr>
          <a:xfrm>
            <a:off x="-25400" y="5558829"/>
            <a:ext cx="9144000" cy="1299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3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4A2-873C-4FE9-B0FB-399F3A3B3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5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E7BD-A977-47EF-BE4E-37E60449C7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69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5B5F-B5AB-4AB1-A8B5-D890925962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43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0C2E-D97F-4460-A75A-31A3704F7C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6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E31D-1BE8-4959-B873-A0D969B0AA2B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26A3-2D95-4387-AF61-47725AD4A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1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001A-7050-47CA-8EA9-21E323557D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42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7C43-D091-473C-98B4-68BE13EBBD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20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8FEB-493F-4FCE-B926-699F007464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88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1556-B7B1-4850-B572-58B6097174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97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A6D-D1BB-4483-B116-4143DB1CE4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7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E31D-1BE8-4959-B873-A0D969B0AA2B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26A3-2D95-4387-AF61-47725AD4A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0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E31D-1BE8-4959-B873-A0D969B0AA2B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26A3-2D95-4387-AF61-47725AD4A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E31D-1BE8-4959-B873-A0D969B0AA2B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26A3-2D95-4387-AF61-47725AD4A9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9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E31D-1BE8-4959-B873-A0D969B0AA2B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26A3-2D95-4387-AF61-47725AD4A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6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E31D-1BE8-4959-B873-A0D969B0AA2B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26A3-2D95-4387-AF61-47725AD4A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E31D-1BE8-4959-B873-A0D969B0AA2B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26A3-2D95-4387-AF61-47725AD4A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6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E31D-1BE8-4959-B873-A0D969B0AA2B}" type="datetimeFigureOut">
              <a:rPr lang="en-US" smtClean="0"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26A3-2D95-4387-AF61-47725AD4A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5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4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91B81-D917-44E9-99D7-B5B22FB01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91B81-D917-44E9-99D7-B5B22FB01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7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4.sonoma.edu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Prof. Lynn Cominsky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SSU Education/Public Outreach and Department of Physics &amp; Astronomy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7" y="304800"/>
            <a:ext cx="1200363" cy="10383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59436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Times New Roman" pitchFamily="18" charset="0"/>
              </a:rPr>
              <a:t>This work has been supported by NASA Grant </a:t>
            </a:r>
            <a:r>
              <a:rPr lang="en-US" dirty="0" smtClean="0">
                <a:cs typeface="Times New Roman" pitchFamily="18" charset="0"/>
              </a:rPr>
              <a:t>NNX12AB97G and California Space Grant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57537" y="185244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</a:rPr>
              <a:t>Building the STEM Pipeline with Rockets and </a:t>
            </a:r>
            <a:r>
              <a:rPr lang="en-US" sz="4000" b="1" dirty="0" err="1" smtClean="0">
                <a:solidFill>
                  <a:schemeClr val="tx1"/>
                </a:solidFill>
              </a:rPr>
              <a:t>CubeSats</a:t>
            </a:r>
            <a:r>
              <a:rPr lang="en-US" sz="4000" b="1" dirty="0" smtClean="0">
                <a:solidFill>
                  <a:schemeClr val="tx1"/>
                </a:solidFill>
              </a:rPr>
              <a:t> at Sonoma State University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9200"/>
            <a:ext cx="7581900" cy="1660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" y="76200"/>
            <a:ext cx="4591259" cy="4694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048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T-</a:t>
            </a:r>
            <a:r>
              <a:rPr lang="en-US" dirty="0" err="1" smtClean="0"/>
              <a:t>LogoQube</a:t>
            </a:r>
            <a:r>
              <a:rPr lang="en-US" dirty="0" smtClean="0"/>
              <a:t> team with Yagi antenna at the Little H-bar Ranch: L to R – Hunter Mills, Ben Cunningham, Kevin Zack, Steve Anderson,  Aaron Pacheco (SRJC), Garrett Jernigan and Lynn Cominsky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3962400"/>
            <a:ext cx="2790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packets detected using the Yagi antenna at </a:t>
            </a:r>
            <a:r>
              <a:rPr lang="en-US" dirty="0"/>
              <a:t>437.465 +- 0.012 </a:t>
            </a:r>
            <a:r>
              <a:rPr lang="en-US" dirty="0" smtClean="0"/>
              <a:t>MHz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880" y="152400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Next steps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540" y="1229454"/>
            <a:ext cx="7282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Middle and high school students are building S4 payloads and </a:t>
            </a:r>
            <a:r>
              <a:rPr lang="en-US" sz="2400" dirty="0" smtClean="0"/>
              <a:t>flying them this </a:t>
            </a:r>
            <a:r>
              <a:rPr lang="en-US" sz="2400" dirty="0" smtClean="0"/>
              <a:t>spring and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SSU has partnered with NAR and </a:t>
            </a:r>
            <a:r>
              <a:rPr lang="en-US" sz="2400" dirty="0" err="1" smtClean="0"/>
              <a:t>AeroPac</a:t>
            </a:r>
            <a:r>
              <a:rPr lang="en-US" sz="2400" dirty="0" smtClean="0"/>
              <a:t> to offer S4 flights to up to 5 of the TARC </a:t>
            </a:r>
            <a:r>
              <a:rPr lang="en-US" sz="2400" dirty="0" smtClean="0"/>
              <a:t>finalists (since NSLI was cancelled for this year)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SSU students are working on next </a:t>
            </a:r>
            <a:r>
              <a:rPr lang="en-US" sz="2400" dirty="0" err="1" smtClean="0"/>
              <a:t>CubeSat</a:t>
            </a:r>
            <a:r>
              <a:rPr lang="en-US" sz="2400" dirty="0" smtClean="0"/>
              <a:t> </a:t>
            </a:r>
            <a:r>
              <a:rPr lang="en-US" sz="2400" dirty="0" smtClean="0"/>
              <a:t>– x-ray </a:t>
            </a:r>
            <a:r>
              <a:rPr lang="en-US" sz="2400" dirty="0" smtClean="0"/>
              <a:t>detector </a:t>
            </a:r>
            <a:r>
              <a:rPr lang="en-US" sz="2400" dirty="0" smtClean="0"/>
              <a:t>to </a:t>
            </a:r>
            <a:r>
              <a:rPr lang="en-US" sz="2400" dirty="0" smtClean="0"/>
              <a:t>be launched by </a:t>
            </a:r>
            <a:r>
              <a:rPr lang="en-US" sz="2400" dirty="0" err="1" smtClean="0"/>
              <a:t>Nanoracks</a:t>
            </a:r>
            <a:r>
              <a:rPr lang="en-US" sz="2400" dirty="0" smtClean="0"/>
              <a:t> from the </a:t>
            </a:r>
            <a:r>
              <a:rPr lang="en-US" sz="2400" dirty="0" smtClean="0"/>
              <a:t>ISS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SSU students have received partial funding from national SPS award to build Yagi antenna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California Space Grant funding hired 2 interns from local community colleges + 1 SSU student to work on the S4 and </a:t>
            </a:r>
            <a:r>
              <a:rPr lang="en-US" sz="2400" dirty="0" err="1" smtClean="0"/>
              <a:t>CubeSat</a:t>
            </a:r>
            <a:r>
              <a:rPr lang="en-US" sz="2400" dirty="0" smtClean="0"/>
              <a:t> projects this summer and to buy the rest of the parts for the new Yagi </a:t>
            </a:r>
            <a:r>
              <a:rPr lang="en-US" sz="2400" dirty="0" smtClean="0"/>
              <a:t>antenna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Formation of all female </a:t>
            </a:r>
            <a:r>
              <a:rPr lang="en-US" sz="2400" dirty="0" err="1" smtClean="0"/>
              <a:t>PocketQube</a:t>
            </a:r>
            <a:r>
              <a:rPr lang="en-US" sz="2400" dirty="0" smtClean="0"/>
              <a:t> team at SSU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37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659" y="3828149"/>
            <a:ext cx="3961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epo.sonoma.edu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549016"/>
            <a:ext cx="6163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more information about these projects visit: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0" y="364342"/>
            <a:ext cx="1200363" cy="1038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56" y="3485321"/>
            <a:ext cx="3532504" cy="26493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5800" y="2744599"/>
            <a:ext cx="80025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universe.sonoma.edu/T-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LogoQube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0249" y="2077254"/>
            <a:ext cx="3960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s4.sonoma.edu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9100" y="3458817"/>
            <a:ext cx="2962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see all our projects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8229600" cy="1143000"/>
          </a:xfrm>
        </p:spPr>
        <p:txBody>
          <a:bodyPr/>
          <a:lstStyle/>
          <a:p>
            <a:r>
              <a:rPr lang="en-US" b="1" dirty="0" smtClean="0"/>
              <a:t>Broken Pipeline Problem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9" y="2574174"/>
            <a:ext cx="8221287" cy="2319251"/>
          </a:xfrm>
        </p:spPr>
      </p:pic>
      <p:cxnSp>
        <p:nvCxnSpPr>
          <p:cNvPr id="6" name="Straight Connector 5"/>
          <p:cNvCxnSpPr/>
          <p:nvPr/>
        </p:nvCxnSpPr>
        <p:spPr>
          <a:xfrm>
            <a:off x="4495800" y="3200400"/>
            <a:ext cx="10668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495800" y="3200400"/>
            <a:ext cx="914401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3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S4 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the past 3 years, the SSU team has been learning how to fly rockets and balloons, while designing the S4 flight electronics and software</a:t>
            </a:r>
          </a:p>
          <a:p>
            <a:r>
              <a:rPr lang="en-US" dirty="0"/>
              <a:t>We have designed a “flight board” which includes base components and optional sensors and have written an educator guide with background information, instructions and additional resources.</a:t>
            </a:r>
          </a:p>
          <a:p>
            <a:r>
              <a:rPr lang="en-US" dirty="0"/>
              <a:t>Last summer, we trained a group of teachers to build these payloads and launched them </a:t>
            </a:r>
            <a:r>
              <a:rPr lang="en-US" dirty="0" smtClean="0"/>
              <a:t>at Lucerne dry lakebed in </a:t>
            </a:r>
            <a:r>
              <a:rPr lang="en-US" dirty="0"/>
              <a:t>Southern California </a:t>
            </a:r>
            <a:endParaRPr lang="en-US" dirty="0" smtClean="0"/>
          </a:p>
          <a:p>
            <a:r>
              <a:rPr lang="en-US" dirty="0" smtClean="0"/>
              <a:t>This year, the teachers are building S4 payloads with their middle &amp; high-school students and flying them on rockets or tethered balloons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://s4.sonoma.edu/wp-content/uploads/2013/07/copy-S4WebBan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Meet the S4 partners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Association </a:t>
            </a:r>
            <a:r>
              <a:rPr lang="en-US" b="1" dirty="0"/>
              <a:t>of Experimental Rocketry of the </a:t>
            </a:r>
            <a:r>
              <a:rPr lang="en-US" b="1" dirty="0" smtClean="0"/>
              <a:t>Pacific (</a:t>
            </a:r>
            <a:r>
              <a:rPr lang="en-US" b="1" dirty="0" err="1" smtClean="0"/>
              <a:t>AeroPac</a:t>
            </a:r>
            <a:r>
              <a:rPr lang="en-US" b="1" dirty="0" smtClean="0"/>
              <a:t>) – </a:t>
            </a:r>
            <a:r>
              <a:rPr lang="en-US" dirty="0" smtClean="0"/>
              <a:t>the Northern CA/Nevada chapter of the Tripoli Rocketry Association</a:t>
            </a:r>
          </a:p>
          <a:p>
            <a:pPr lvl="1"/>
            <a:r>
              <a:rPr lang="en-US" dirty="0" smtClean="0"/>
              <a:t>Tony </a:t>
            </a:r>
            <a:r>
              <a:rPr lang="en-US" dirty="0" err="1" smtClean="0"/>
              <a:t>Alcocer</a:t>
            </a:r>
            <a:r>
              <a:rPr lang="en-US" dirty="0" smtClean="0"/>
              <a:t> – President</a:t>
            </a:r>
          </a:p>
          <a:p>
            <a:pPr lvl="1"/>
            <a:r>
              <a:rPr lang="en-US" dirty="0" smtClean="0"/>
              <a:t>Ken </a:t>
            </a:r>
            <a:r>
              <a:rPr lang="en-US" dirty="0" err="1" smtClean="0"/>
              <a:t>Biba</a:t>
            </a:r>
            <a:r>
              <a:rPr lang="en-US" dirty="0" smtClean="0"/>
              <a:t> – Education Director</a:t>
            </a:r>
          </a:p>
          <a:p>
            <a:r>
              <a:rPr lang="en-US" b="1" dirty="0" smtClean="0"/>
              <a:t>Endeavour Institute </a:t>
            </a:r>
            <a:r>
              <a:rPr lang="en-US" dirty="0" smtClean="0"/>
              <a:t>– Balloon Fests </a:t>
            </a:r>
          </a:p>
          <a:p>
            <a:pPr lvl="1"/>
            <a:r>
              <a:rPr lang="en-US" dirty="0" smtClean="0"/>
              <a:t>Steve </a:t>
            </a:r>
            <a:r>
              <a:rPr lang="en-US" dirty="0" err="1" smtClean="0"/>
              <a:t>Kliewer</a:t>
            </a:r>
            <a:r>
              <a:rPr lang="en-US" dirty="0" smtClean="0"/>
              <a:t>, Director</a:t>
            </a:r>
            <a:endParaRPr lang="en-US" dirty="0"/>
          </a:p>
          <a:p>
            <a:r>
              <a:rPr lang="en-US" dirty="0" smtClean="0"/>
              <a:t>We also partner with a few other rocket clubs: </a:t>
            </a:r>
            <a:r>
              <a:rPr lang="en-US" b="1" dirty="0" smtClean="0"/>
              <a:t>LUNAR</a:t>
            </a:r>
            <a:r>
              <a:rPr lang="en-US" dirty="0" smtClean="0"/>
              <a:t> (Livermore Unit of NAR) and </a:t>
            </a:r>
            <a:r>
              <a:rPr lang="en-US" b="1" dirty="0" smtClean="0"/>
              <a:t>ROC</a:t>
            </a:r>
            <a:r>
              <a:rPr lang="en-US" dirty="0" smtClean="0"/>
              <a:t> (Rocketry Organization of California) for launches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3926" y="6096000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s4.sonoma.edu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1"/>
          <a:stretch/>
        </p:blipFill>
        <p:spPr bwMode="auto">
          <a:xfrm>
            <a:off x="5562600" y="2823210"/>
            <a:ext cx="998833" cy="98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endeavours.org/images/EI%20Logo%20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83315"/>
            <a:ext cx="816662" cy="107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ARLISS as the inspiration for S4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AeroPac</a:t>
            </a:r>
            <a:r>
              <a:rPr lang="en-US" dirty="0" smtClean="0"/>
              <a:t> and Bob Twiggs started A Rocket Launch for  International Student Satellites (ARLISS) over 10 years ago</a:t>
            </a:r>
          </a:p>
          <a:p>
            <a:r>
              <a:rPr lang="en-US" dirty="0" smtClean="0"/>
              <a:t>University students from across the globe come to the Black Rock playa to launch payloads which are ejected from the rockets</a:t>
            </a:r>
          </a:p>
          <a:p>
            <a:r>
              <a:rPr lang="en-US" dirty="0" smtClean="0"/>
              <a:t>Mostly students from Japan, but also Korea, India, Turkey, and a few from the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06E7-E182-4C54-ADFA-49BE9E905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S4 Payload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 descr="http://s4.sonoma.edu/wp-content/uploads/2013/06/S4Pay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7" y="1600200"/>
            <a:ext cx="877252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hole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8682"/>
            <a:ext cx="5241777" cy="3494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056" y="1219200"/>
            <a:ext cx="84465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S4 Teacher Training – July 2013</a:t>
            </a:r>
          </a:p>
          <a:p>
            <a:pPr algn="ctr"/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Aero Institute, Palmdale </a:t>
            </a:r>
            <a:r>
              <a:rPr lang="en-US" sz="4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Ca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2982482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 educators from a diverse set of schools and other teaching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Week long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Built, tested and flew a prototype payload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Helped us refine our educational materials and the payload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Included talks from our partners and mentors</a:t>
            </a:r>
          </a:p>
        </p:txBody>
      </p:sp>
    </p:spTree>
    <p:extLst>
      <p:ext uri="{BB962C8B-B14F-4D97-AF65-F5344CB8AC3E}">
        <p14:creationId xmlns:p14="http://schemas.microsoft.com/office/powerpoint/2010/main" val="9269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122" y="301951"/>
            <a:ext cx="83215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SSU students build and launch</a:t>
            </a:r>
          </a:p>
          <a:p>
            <a:pPr algn="ctr"/>
            <a:r>
              <a:rPr lang="en-US" sz="4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PocketQube</a:t>
            </a:r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– Nov 2013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8538" y="1917118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SSU student Kevin Zack designed the S4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 then started working on the </a:t>
            </a:r>
            <a:r>
              <a:rPr lang="en-US" sz="2400" dirty="0" err="1" smtClean="0"/>
              <a:t>PocketQube</a:t>
            </a:r>
            <a:r>
              <a:rPr lang="en-US" sz="2400" dirty="0" smtClean="0"/>
              <a:t>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PocketQubes</a:t>
            </a:r>
            <a:r>
              <a:rPr lang="en-US" sz="2400" dirty="0" smtClean="0"/>
              <a:t> are smaller than traditional </a:t>
            </a:r>
            <a:r>
              <a:rPr lang="en-US" sz="2400" dirty="0" err="1" smtClean="0"/>
              <a:t>CubeSats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Our “3P” satellite was 15 x 5 x 5 cm &amp; weighed about 0.5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was launched from Unisat-5, an </a:t>
            </a:r>
            <a:r>
              <a:rPr lang="en-US" sz="2400" dirty="0"/>
              <a:t>I</a:t>
            </a:r>
            <a:r>
              <a:rPr lang="en-US" sz="2400" dirty="0" smtClean="0"/>
              <a:t>talian satellite that was launched from the Russian rocket Dnepr-1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9" t="18290" r="21411"/>
          <a:stretch/>
        </p:blipFill>
        <p:spPr>
          <a:xfrm>
            <a:off x="685800" y="2362200"/>
            <a:ext cx="3048735" cy="36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niverse.sonoma.edu/T-LogoQube/sites/default/files/pictures/TLQ_in_Vacuum.jpg#overlay-context=public-files%3Fq%3Dpublic-fi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2" r="14825" b="11834"/>
          <a:stretch/>
        </p:blipFill>
        <p:spPr bwMode="auto">
          <a:xfrm>
            <a:off x="304800" y="228601"/>
            <a:ext cx="1981200" cy="26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5227" y="107287"/>
            <a:ext cx="29023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Collaboration between SSU and Morehead State University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SSU provided the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MSU provided the solar panels, structure and integration with Unisat-5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</a:t>
            </a:r>
            <a:r>
              <a:rPr lang="en-US" sz="2400" dirty="0" smtClean="0"/>
              <a:t>launch on Russian Dnepr-1, </a:t>
            </a:r>
            <a:r>
              <a:rPr lang="en-US" sz="2400" dirty="0"/>
              <a:t>we renamed the satellite </a:t>
            </a:r>
            <a:endParaRPr lang="en-US" sz="2400" dirty="0" smtClean="0"/>
          </a:p>
          <a:p>
            <a:r>
              <a:rPr lang="en-US" sz="2400" dirty="0" smtClean="0"/>
              <a:t>     T-</a:t>
            </a:r>
            <a:r>
              <a:rPr lang="en-US" sz="2400" dirty="0" err="1" smtClean="0"/>
              <a:t>LogoQube</a:t>
            </a:r>
            <a:endParaRPr lang="en-US" sz="2400" dirty="0"/>
          </a:p>
          <a:p>
            <a:r>
              <a:rPr lang="en-US" sz="2400" dirty="0" smtClean="0"/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228601"/>
            <a:ext cx="142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SSU Vacuum 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148789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Sean McNeil (MSU) integrating with Unisat-5 in Italy</a:t>
            </a:r>
            <a:endParaRPr lang="en-US" dirty="0"/>
          </a:p>
        </p:txBody>
      </p:sp>
      <p:pic>
        <p:nvPicPr>
          <p:cNvPr id="3080" name="Picture 8" descr="http://universe.sonoma.edu/T-LogoQube/sites/default/files/pictures/SeanMcNiel.png#overlay-context=public-files%3Fq%3Dpublic-fi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r="22685"/>
          <a:stretch/>
        </p:blipFill>
        <p:spPr bwMode="auto">
          <a:xfrm>
            <a:off x="2466453" y="1287782"/>
            <a:ext cx="2076196" cy="288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9" y="4592313"/>
            <a:ext cx="2150181" cy="22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4611081"/>
            <a:ext cx="1424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UniSat-5 launched several </a:t>
            </a:r>
            <a:r>
              <a:rPr lang="en-US" dirty="0" err="1" smtClean="0"/>
              <a:t>CubeSats</a:t>
            </a:r>
            <a:r>
              <a:rPr lang="en-US" dirty="0" smtClean="0"/>
              <a:t> and </a:t>
            </a:r>
            <a:r>
              <a:rPr lang="en-US" dirty="0" err="1" smtClean="0"/>
              <a:t>PocketQubes</a:t>
            </a:r>
            <a:endParaRPr lang="en-US" dirty="0"/>
          </a:p>
        </p:txBody>
      </p:sp>
      <p:sp>
        <p:nvSpPr>
          <p:cNvPr id="7" name="AutoShape 2" descr="data:image/jpeg;base64,/9j/4AAQSkZJRgABAQAAAQABAAD/2wCEAAkGBhQSEBUUEhQVFBQVFxQVFBQVFBQVFBQUFRQVFBQUFBQXHCYeFxkkGRQUHy8gJCcpLCwsFR4xNTAqNSYrLCkBCQoKDgwOGg8PGiokHyAsLCkpLCksKSkpKSkpLCkpKSksKSkpKSwpKSkpLCwpKSwpKSkpKSkpKSwpLCwsLCkpLP/AABEIAQMAwwMBIgACEQEDEQH/xAAbAAACAwEBAQAAAAAAAAAAAAACAwABBAUGB//EAEAQAAICAQIEAgcEBgkFAQAAAAABAhEDBCEFEjFBUYEGEyJhcZGxBzKh0WJyssHh8BQWQkNSgpKi0iMkM5PCFf/EABoBAAIDAQEAAAAAAAAAAAAAAAABAgQFAwb/xAAlEQACAgEEAgIDAQEAAAAAAAAAAQIRAwQSITETUSJBMmGBcSP/2gAMAwEAAhEDEQA/AO3lQrlNWSApo1DzohopobKJTiIBUgUhriA0AgUiyJF0AwSgmiqEBRAgQGFFhWAiwEECyygAEGSG0C4jsjQloqh3IA4khApFtFpFtDEDQcUUkHFDGMSIHGJB2BvywEOJqzGeRAkKcSuUNg2IQLiLcRjYLEAHIW4hFAMFxKoJlCApoFoOiqAZVESLRAESiUQiYAVRKLIAESI4FpBAAr1ZPVjki3EkmRaEcoUIh8gUYkkKg4w2INitiDGacxmkas6M0kRGLbBYTAIgDIBsKQDEBEy2wEWAIjKsjBAYdksXZViHY4jATL5hDPKenXHZY4xwwdOa5ptdeS6UfNp/L3nX9Hdc8uCLfba/GkrX4r5njPTuV6z4Qh+9/vPTeh2W9NFfpz/Yx7dvAruTWRFtwXis9CRMEsslMNMNCohoYg0WgYsYgAtINYwYobElYBxx7EGx6FgFEzozSNOczSGIU0Aw5ASIgBIWxkhckICkSykU2Ay7KKbJZEkWC0Fj3dLfxNGPRNv3HJ5YrizqsMmuEZUSzZl4a0rW6/Ex5fZdNNAssX0xPFNfR4D0x0rlqm7S9mHV0+m7/nwPQeh+knHDFv7jc6/WXKm/NV8guJ44SyS2V0vjsj1PCdNBcMTSV+uSu969TFtfM4Xc1/pclH/lXpGYuiiIuGeWkEmRF0OwoJBIpIJIYgosdAShsAA1RIXHoUMdEzmaRqzmaYMiKkLYyQtgAEgGGwWIAKKaDYMhDQDZh1PEIq0uvuE8X4jFVGN8y6vsvcjm6TDKctuniUc2euImlg0t/KR2tDreV7dz0mizPlTZ5daVRar69T1fDsnNDoZm5tmm4pIZjypsHU6SMk7SZJYt3S6JANTp7bP5gptEHBHkeLcFlDNzJJ4+7fW9qO9wzSpaB119fa9yeJOvxOVxDVzln5Gm4qmzvaDBJwUd1Hd1W19E7+Gxcxz6ZUyR7Rz2WkP1eBxe4hGinfJlyVOgkgkikGiZEiQdAoNAMiQ6CFodAkBoh0IXFbEACZ0ZJmzOZJgJoTIXIZICQCoWwWwmAyNhRRk4pquTG336I12eV4zxHnm0m+VdDllntiWNPi3zOfky27N3DMzT7nOs2aSVfEyZs9DCHB6D1t9PM73BtWkjx8dVXXqa9Lr2ujKju7O/jtHucWui2b4pSR43h2obZ67RP2SUJts4ZIUcjiWiXrU0t9k3472dnSYFyHPz5byP3OjpaNk1Pk4uBy+MaLa+5xEex1mC4nltZFKVI1dPO1Rl6nHTsSgwEEi0Ui0GmAEmNAGh0BEGPxskBritiFRZBjCzoyTRuzoxTAQhi2NkLYrAXIXIZIXIjYhGrlUJNeB4vNHdntMmpimot7v+dzy3FcMY5Hyu11+HuKeo9mlouG0zAkNjIBINRM6TN3GhznZp08jJFG7SRODO9Ud7g33kezwtxhZ5PhWKtzvQ16S3eyIRaRwyK3wTTxc5N1W/Rnew6akef0GpubfiztrWroghJfZznF2Hq4Pl26nkdffNuqPZY8lo43GNA5K12t0aemyJMzNVjbVo8+mEgUEjTMogSBQYxUFEbAUhuMkgo0ohcY7FDGaNQjFM26gxTIgxMmKY2SFsVioVIzavPyRcjTIVnxKSafRkX1wONXyeS1mtcp8xkyztnU4lwtwk2unY5vqzLyNp0zewKLScRcUOhEHkH44FWZpQ4CjjNWmdA4oD4YyvZ3OpptSvE25cy5at2c/T6RtWl5jJI5yIUrOng1EUkl17nU0Vy6HynjXHsmn1Uqdx2238Ee39B/S5Z1ytU0t3d+C/edvA1Hc+iq8qb2rs9pjycuzJlyozrFb26PocviueUXyprpZY00ZTdIqamagrZh1MUpvldoWmLTDTNtcIwW7YaCACRIQaHQQqI/GhoDRHoQOK2IMkFnMkzbnRkmhCZmkBJDJoXIQhckLYxgSQgMmu0/PBq6POZdK11PVtGPVcOUumxVz4t/KL2lz+N0+jz0cY6EDTk0LTqivU0ZU4Ndm9jzRa4ZIIfCJWPGOkqOXjbJyzLodg1DX5B5XumIityssnfuIyjXJGE7dHE4z/AEfLLI8nKpY21d0/upr4/wAAfs+nH1k3HaPK6v8AWR5H0nf/AHeX9Zfso9P9m+NyeT3R/wDpGtjgnBJmZmk4ttdn0N8VaXLt8baMM8jbtu/iU40VRbhCMOjLyTlN/IKwkCkEjocqDQcQYhxGFDIj8YmBoxokFGmL2ISJYDG50Y8iN2dbmPIIGjLkFMdkEyQhC5AMNgNCsACrCaBoVjE5cdmb+idWbWhWaL2p0rt/LZfz4HGeOL5Z3x5ZR4QnHiExg3LcVxvjUdLic5bye0IX96X5Lq2cDhXpz6yShkjGFtJSTfKn70/qUsuN7fijTwTuXyPYwwU9g5YNgIaWVcyu++/YVihk5t3SvpXYoSnSpl+OJuVpngfSLgcpaqbbrmfN0b2rb6Hs/sy9G54ubLJpwywail+jkq2uzuMtvh4np+KcNgtNCbhG3KMZSaXVyXfw6neWBQhjXKoum+VJJK37vmdY6ltbDnkwL8v2c3iujjy+DRwGew1mJTjTOT/+Kl0/E0MOZKPJlZ8DcricdBj9Ro3Hs6Jh0rZbU1VlJwd0KQxFz07XYqKJp2RarsOBqxmaJoxskBqj0LKjIgDNGoRimjfqDFkEDMuRCWaJiZCIiZAMZIAjYwAWHRTQgFtAKI1oqQmTTo+c/aBockc6yu3jlFKL7RktnH3X182czgXCPX5ErSrlk37r6P8AS2PpWqwqe0kmulNWq8zdwX0bwx6QUb3aWyvyM/LqlH4o2cGBuKcjo8LxJwSW1Kkblw63ub9Dw2K6Lp0NkNPRlTlZoLgXl0Snp/VNJ83ar6NfjsTiUncW+tV8n4eZp0+qSpeBNZpVkkpXTSqq262SxNd2c8ifVGDFnt7oOUkmFqNJyu27T8jLqkmqtnSORJ0yEoOuCZEn13BhFWjK2132HYZdzr5GumcfGn9G5YU+xwddpuWT7JnpNPkTRg41hXLfgXNPl5KupxJxtHDQ+AmI/GaVmWaI9CykiDsZs1BjyI2agyTI2BmmhMkaZiZIQjPJANDZIAQA0C0MBYDFtEoJoDK9iLfA0rdAuCOlwt18Dhwm5OjtaJ01e5harPGTpL+no9Jppwjcn/D0enz/AOE348TaZz9Pyuq6nZ0xmNvdRYyPajnQwUx8cXgzXkw2wYQoUbTIPJZU9PcdzDk4Um+9HUu1RkeenRbbjw2Qi5M87rdFKKtrbxFYrR6LieFzwtLrtRwMWWlyvqXcWNbSvlm1I6Ond9Dm8V1t+xXxNWPPUXW3gc7U47dlvT40nbKmpm3GkZoI1Y8YqCo14S65lKOMtYyD0ix7x+NE1BlmbNQjJNEjk0IkKkOmKkgFQmaAaGyAaFYqAopoOimIdCmYtVrEtluZOJa3mlyrou/iL0uK2Z2p1W21E2tHoN1TmdLh+ms7cNK1Rm4dh2R29PgvqecyZLZvPg0cOx0dvTMxaTTnTxY6Hji5Mz880HQDiOopxL08DKiZml7hOoj7Ntbm2hGqrlOPMU7OsZcoTjfY83xnTOGS+z3TO1Cb6HN403Jpdl395e0k7I6mHBhjOyTQuGzDc7NBSopbbAWM0Y4hY4bAwluT3EdppWMgUZbEHvFtKzoySRuzoyTRaZSMs0Axs0LaEKhUkKaHzQuSAKAoVnhcWl3H0U0RY1wecWianTOxo9IHk0y5ub5mvSx3POayEoSd9HqdLnjOCrv7N+jwHZ02ERo8FHUxYvAylyzpknRo0+OjREDHEdGJsafG2ZknbIkUwqKovyjx0QAcTPnVmmRz8ikm7e3Yzs0FZ2xq2Zc0q2MWoyKtyuKaqqa8zlavU83ToW9Pib5XRDPljHj7F5ci5tugeJ7mVip63lZYkqK8ZWdDUZ+V7PyF4sm5jwZbe/cdHJuR3k9p1oT2IJx5diBvHtOjniY8hg1Hprpb++/9LMcvTTSv+2/9DNHfH2ZzxT9HUkhbRyZemml7TbfWuSVipemmmq+aVePJIW+PsXin6OvJASicj+umld+3Lbr7DLXpfpW69Z7/ALstvwFvXsPFP0dVRKcTkT9M9Iv7y/hGX5CZem2le3PL/RIW5DWKXo6Gqze1R0uGws8pLjuCT2yN+T/edXh3pXix/e5q/V/iYOtjOcrR6DSbYY6PdaSPQ6uJHi9D9oejXWcr/Ult8aOkvtB0fbL/ALZ/kUIYpx5aYsr3Pg9TEZE8ri+0LR98n+ybv8B0ftB0VX61/wDryf8AE19PkS/IqyhI9Kxbkedn9omiuvW/7J186Ay+n2jX98vlL8iWfPf4pgsbPRZJ7GWU7POz9P8ASNf+ZPyl28jLP7RtJG0pylXhH97aKq3SlbR2jFJDOJ4n6x912Ef0OVWczN9o2GT9nHN+/mgiv6+RVf8ARnv19qP8s0IZnFJUVcmnUm5Wa8mIx5tMZJ+muG2+TIl/k/5BP0u01c0pSitt3F15tWWHtmVds4fQ6q6jsLsZDJDI1yyTTVpre01s0Mx4adFeeNxZ3hl3LkfBbEGxw7EI7WS3o+S5Zq25LmT28H1/gFKWNK6rbpv1u938aNc0o7KTSp1cb/HuYc+NSdc/h0j8dqXxOqZ1aJpYQlKW1dO7/wAK2+pU9LCL3Te2y8E/fZWj0zjN77W92r6UgNTl9qnJST6U2u/QH3wJFZnjr3t29/N+Yj1MXdJ/HqHPGvZildtW/DvT8i8OFp3FbeO6XhXQYAz0kXGuXut1e6tLcqWjjDrLya8vzHZ5Oqruq6ruvcLmm7uC26t3+HzDcw2gYsO9xe2+3wNWTK37N8tpPpa8PEzQ6OlcU3W78aHRk+W+Wmv0tiMiSF5NC6tSS/y0/nZMCkm1zL4Vb6L3hZsmztrxW7+hkt02vFUqbuluCViOi1LvyvdV+fuDlmaapV57X9TPPVyVdKa67de5mnqpPfw/ASiOzoZMkpKr89uvzMuTFJV7XdbV70vExz1Mn1925phVK9t49fj1vyJbaFdjI4ZLrLb3Ccuhle0r/I34MXMubngl4O2/4hz0yTVzTV1UYN9ut30I76HRi0uGcXzbKvB7/Q1PWZFumvwKxThK051vSdPfpbe/x+Rojix1XPfT+y/nYm/aGv0c3PmnlbTrZrwsGWGdcu0oPenvv8jW8cITdS8H7nt4eJWTOmpU22m10rwrsTUvSItewdKpqV+W7f4eB0tNr8mNp45O+/tN79O7M+CMaXNL40m/xH45RVe158rS+JBy5JKI+fG87bbm07e1FgY80K6+K+7Hs68SEtzOfjiZ9TN7+f1A0/3n8UUQX0TC1EEpNIz6eK5mqVfAhAfQE1Srlr/FH6MLPBerdbfDb6EIHoGcz1r5luxufK6e7/miEOgvoTgm9vN+e7NUsKcengUQT7AuUUk2tntuZp5H4vfr8iiCQh6xpxVrpVfIbo9oR8vf/afiQhF9EwpwXLN96f0szLK5OV0/afZEIJAzRlytQ2dbrpt3E5sjUkrdbbfEhBxBgaaC52+/NJfU3Q8uq7LwKIEyKJ6pX07GXFjXM9u8vh1fYsg0Nk9c/Hp06L6DsO9p9PDt4kIDEaNNBcvTvL9pkIQdk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SEBUUEhQVFBQVFxQVFBQVFBQVFBQUFRQVFBQUFBQXHCYeFxkkGRQUHy8gJCcpLCwsFR4xNTAqNSYrLCkBCQoKDgwOGg8PGiokHyAsLCkpLCksKSkpKSkpLCkpKSksKSkpKSwpKSkpLCwpKSwpKSkpKSkpKSwpLCwsLCkpLP/AABEIAQMAwwMBIgACEQEDEQH/xAAbAAACAwEBAQAAAAAAAAAAAAACAwABBAUGB//EAEAQAAICAQIEAgcEBgkFAQAAAAABAhEDBCEFEjFBUYEGEyJhcZGxBzKh0WJyssHh8BQWQkNSgpKi0iMkM5PCFf/EABoBAAIDAQEAAAAAAAAAAAAAAAABAgQFAwb/xAAlEQACAgEEAgIDAQEAAAAAAAAAAQIRAwQSITETUSJBMmGBcSP/2gAMAwEAAhEDEQA/AO3lQrlNWSApo1DzohopobKJTiIBUgUhriA0AgUiyJF0AwSgmiqEBRAgQGFFhWAiwEECyygAEGSG0C4jsjQloqh3IA4khApFtFpFtDEDQcUUkHFDGMSIHGJB2BvywEOJqzGeRAkKcSuUNg2IQLiLcRjYLEAHIW4hFAMFxKoJlCApoFoOiqAZVESLRAESiUQiYAVRKLIAESI4FpBAAr1ZPVjki3EkmRaEcoUIh8gUYkkKg4w2INitiDGacxmkas6M0kRGLbBYTAIgDIBsKQDEBEy2wEWAIjKsjBAYdksXZViHY4jATL5hDPKenXHZY4xwwdOa5ptdeS6UfNp/L3nX9Hdc8uCLfba/GkrX4r5njPTuV6z4Qh+9/vPTeh2W9NFfpz/Yx7dvAruTWRFtwXis9CRMEsslMNMNCohoYg0WgYsYgAtINYwYobElYBxx7EGx6FgFEzozSNOczSGIU0Aw5ASIgBIWxkhckICkSykU2Ay7KKbJZEkWC0Fj3dLfxNGPRNv3HJ5YrizqsMmuEZUSzZl4a0rW6/Ex5fZdNNAssX0xPFNfR4D0x0rlqm7S9mHV0+m7/nwPQeh+knHDFv7jc6/WXKm/NV8guJ44SyS2V0vjsj1PCdNBcMTSV+uSu969TFtfM4Xc1/pclH/lXpGYuiiIuGeWkEmRF0OwoJBIpIJIYgosdAShsAA1RIXHoUMdEzmaRqzmaYMiKkLYyQtgAEgGGwWIAKKaDYMhDQDZh1PEIq0uvuE8X4jFVGN8y6vsvcjm6TDKctuniUc2euImlg0t/KR2tDreV7dz0mizPlTZ5daVRar69T1fDsnNDoZm5tmm4pIZjypsHU6SMk7SZJYt3S6JANTp7bP5gptEHBHkeLcFlDNzJJ4+7fW9qO9wzSpaB119fa9yeJOvxOVxDVzln5Gm4qmzvaDBJwUd1Hd1W19E7+Gxcxz6ZUyR7Rz2WkP1eBxe4hGinfJlyVOgkgkikGiZEiQdAoNAMiQ6CFodAkBoh0IXFbEACZ0ZJmzOZJgJoTIXIZICQCoWwWwmAyNhRRk4pquTG336I12eV4zxHnm0m+VdDllntiWNPi3zOfky27N3DMzT7nOs2aSVfEyZs9DCHB6D1t9PM73BtWkjx8dVXXqa9Lr2ujKju7O/jtHucWui2b4pSR43h2obZ67RP2SUJts4ZIUcjiWiXrU0t9k3472dnSYFyHPz5byP3OjpaNk1Pk4uBy+MaLa+5xEex1mC4nltZFKVI1dPO1Rl6nHTsSgwEEi0Ui0GmAEmNAGh0BEGPxskBritiFRZBjCzoyTRuzoxTAQhi2NkLYrAXIXIZIXIjYhGrlUJNeB4vNHdntMmpimot7v+dzy3FcMY5Hyu11+HuKeo9mlouG0zAkNjIBINRM6TN3GhznZp08jJFG7SRODO9Ud7g33kezwtxhZ5PhWKtzvQ16S3eyIRaRwyK3wTTxc5N1W/Rnew6akef0GpubfiztrWroghJfZznF2Hq4Pl26nkdffNuqPZY8lo43GNA5K12t0aemyJMzNVjbVo8+mEgUEjTMogSBQYxUFEbAUhuMkgo0ohcY7FDGaNQjFM26gxTIgxMmKY2SFsVioVIzavPyRcjTIVnxKSafRkX1wONXyeS1mtcp8xkyztnU4lwtwk2unY5vqzLyNp0zewKLScRcUOhEHkH44FWZpQ4CjjNWmdA4oD4YyvZ3OpptSvE25cy5at2c/T6RtWl5jJI5yIUrOng1EUkl17nU0Vy6HynjXHsmn1Uqdx2238Ee39B/S5Z1ytU0t3d+C/edvA1Hc+iq8qb2rs9pjycuzJlyozrFb26PocviueUXyprpZY00ZTdIqamagrZh1MUpvldoWmLTDTNtcIwW7YaCACRIQaHQQqI/GhoDRHoQOK2IMkFnMkzbnRkmhCZmkBJDJoXIQhckLYxgSQgMmu0/PBq6POZdK11PVtGPVcOUumxVz4t/KL2lz+N0+jz0cY6EDTk0LTqivU0ZU4Ndm9jzRa4ZIIfCJWPGOkqOXjbJyzLodg1DX5B5XumIityssnfuIyjXJGE7dHE4z/AEfLLI8nKpY21d0/upr4/wAAfs+nH1k3HaPK6v8AWR5H0nf/AHeX9Zfso9P9m+NyeT3R/wDpGtjgnBJmZmk4ttdn0N8VaXLt8baMM8jbtu/iU40VRbhCMOjLyTlN/IKwkCkEjocqDQcQYhxGFDIj8YmBoxokFGmL2ISJYDG50Y8iN2dbmPIIGjLkFMdkEyQhC5AMNgNCsACrCaBoVjE5cdmb+idWbWhWaL2p0rt/LZfz4HGeOL5Z3x5ZR4QnHiExg3LcVxvjUdLic5bye0IX96X5Lq2cDhXpz6yShkjGFtJSTfKn70/qUsuN7fijTwTuXyPYwwU9g5YNgIaWVcyu++/YVihk5t3SvpXYoSnSpl+OJuVpngfSLgcpaqbbrmfN0b2rb6Hs/sy9G54ubLJpwywail+jkq2uzuMtvh4np+KcNgtNCbhG3KMZSaXVyXfw6neWBQhjXKoum+VJJK37vmdY6ltbDnkwL8v2c3iujjy+DRwGew1mJTjTOT/+Kl0/E0MOZKPJlZ8DcricdBj9Ro3Hs6Jh0rZbU1VlJwd0KQxFz07XYqKJp2RarsOBqxmaJoxskBqj0LKjIgDNGoRimjfqDFkEDMuRCWaJiZCIiZAMZIAjYwAWHRTQgFtAKI1oqQmTTo+c/aBockc6yu3jlFKL7RktnH3X182czgXCPX5ErSrlk37r6P8AS2PpWqwqe0kmulNWq8zdwX0bwx6QUb3aWyvyM/LqlH4o2cGBuKcjo8LxJwSW1Kkblw63ub9Dw2K6Lp0NkNPRlTlZoLgXl0Snp/VNJ83ar6NfjsTiUncW+tV8n4eZp0+qSpeBNZpVkkpXTSqq262SxNd2c8ifVGDFnt7oOUkmFqNJyu27T8jLqkmqtnSORJ0yEoOuCZEn13BhFWjK2132HYZdzr5GumcfGn9G5YU+xwddpuWT7JnpNPkTRg41hXLfgXNPl5KupxJxtHDQ+AmI/GaVmWaI9CykiDsZs1BjyI2agyTI2BmmhMkaZiZIQjPJANDZIAQA0C0MBYDFtEoJoDK9iLfA0rdAuCOlwt18Dhwm5OjtaJ01e5harPGTpL+no9Jppwjcn/D0enz/AOE348TaZz9Pyuq6nZ0xmNvdRYyPajnQwUx8cXgzXkw2wYQoUbTIPJZU9PcdzDk4Um+9HUu1RkeenRbbjw2Qi5M87rdFKKtrbxFYrR6LieFzwtLrtRwMWWlyvqXcWNbSvlm1I6Ond9Dm8V1t+xXxNWPPUXW3gc7U47dlvT40nbKmpm3GkZoI1Y8YqCo14S65lKOMtYyD0ix7x+NE1BlmbNQjJNEjk0IkKkOmKkgFQmaAaGyAaFYqAopoOimIdCmYtVrEtluZOJa3mlyrou/iL0uK2Z2p1W21E2tHoN1TmdLh+ms7cNK1Rm4dh2R29PgvqecyZLZvPg0cOx0dvTMxaTTnTxY6Hji5Mz880HQDiOopxL08DKiZml7hOoj7Ntbm2hGqrlOPMU7OsZcoTjfY83xnTOGS+z3TO1Cb6HN403Jpdl395e0k7I6mHBhjOyTQuGzDc7NBSopbbAWM0Y4hY4bAwluT3EdppWMgUZbEHvFtKzoySRuzoyTRaZSMs0Axs0LaEKhUkKaHzQuSAKAoVnhcWl3H0U0RY1wecWianTOxo9IHk0y5ub5mvSx3POayEoSd9HqdLnjOCrv7N+jwHZ02ERo8FHUxYvAylyzpknRo0+OjREDHEdGJsafG2ZknbIkUwqKovyjx0QAcTPnVmmRz8ikm7e3Yzs0FZ2xq2Zc0q2MWoyKtyuKaqqa8zlavU83ToW9Pib5XRDPljHj7F5ci5tugeJ7mVip63lZYkqK8ZWdDUZ+V7PyF4sm5jwZbe/cdHJuR3k9p1oT2IJx5diBvHtOjniY8hg1Hprpb++/9LMcvTTSv+2/9DNHfH2ZzxT9HUkhbRyZemml7TbfWuSVipemmmq+aVePJIW+PsXin6OvJASicj+umld+3Lbr7DLXpfpW69Z7/ALstvwFvXsPFP0dVRKcTkT9M9Iv7y/hGX5CZem2le3PL/RIW5DWKXo6Gqze1R0uGws8pLjuCT2yN+T/edXh3pXix/e5q/V/iYOtjOcrR6DSbYY6PdaSPQ6uJHi9D9oejXWcr/Ult8aOkvtB0fbL/ALZ/kUIYpx5aYsr3Pg9TEZE8ri+0LR98n+ybv8B0ftB0VX61/wDryf8AE19PkS/IqyhI9Kxbkedn9omiuvW/7J186Ay+n2jX98vlL8iWfPf4pgsbPRZJ7GWU7POz9P8ASNf+ZPyl28jLP7RtJG0pylXhH97aKq3SlbR2jFJDOJ4n6x912Ef0OVWczN9o2GT9nHN+/mgiv6+RVf8ARnv19qP8s0IZnFJUVcmnUm5Wa8mIx5tMZJ+muG2+TIl/k/5BP0u01c0pSitt3F15tWWHtmVds4fQ6q6jsLsZDJDI1yyTTVpre01s0Mx4adFeeNxZ3hl3LkfBbEGxw7EI7WS3o+S5Zq25LmT28H1/gFKWNK6rbpv1u938aNc0o7KTSp1cb/HuYc+NSdc/h0j8dqXxOqZ1aJpYQlKW1dO7/wAK2+pU9LCL3Te2y8E/fZWj0zjN77W92r6UgNTl9qnJST6U2u/QH3wJFZnjr3t29/N+Yj1MXdJ/HqHPGvZildtW/DvT8i8OFp3FbeO6XhXQYAz0kXGuXut1e6tLcqWjjDrLya8vzHZ5Oqruq6ruvcLmm7uC26t3+HzDcw2gYsO9xe2+3wNWTK37N8tpPpa8PEzQ6OlcU3W78aHRk+W+Wmv0tiMiSF5NC6tSS/y0/nZMCkm1zL4Vb6L3hZsmztrxW7+hkt02vFUqbuluCViOi1LvyvdV+fuDlmaapV57X9TPPVyVdKa67de5mnqpPfw/ASiOzoZMkpKr89uvzMuTFJV7XdbV70vExz1Mn1925phVK9t49fj1vyJbaFdjI4ZLrLb3Ccuhle0r/I34MXMubngl4O2/4hz0yTVzTV1UYN9ut30I76HRi0uGcXzbKvB7/Q1PWZFumvwKxThK051vSdPfpbe/x+Rojix1XPfT+y/nYm/aGv0c3PmnlbTrZrwsGWGdcu0oPenvv8jW8cITdS8H7nt4eJWTOmpU22m10rwrsTUvSItewdKpqV+W7f4eB0tNr8mNp45O+/tN79O7M+CMaXNL40m/xH45RVe158rS+JBy5JKI+fG87bbm07e1FgY80K6+K+7Hs68SEtzOfjiZ9TN7+f1A0/3n8UUQX0TC1EEpNIz6eK5mqVfAhAfQE1Srlr/FH6MLPBerdbfDb6EIHoGcz1r5luxufK6e7/miEOgvoTgm9vN+e7NUsKcengUQT7AuUUk2tntuZp5H4vfr8iiCQh6xpxVrpVfIbo9oR8vf/afiQhF9EwpwXLN96f0szLK5OV0/afZEIJAzRlytQ2dbrpt3E5sjUkrdbbfEhBxBgaaC52+/NJfU3Q8uq7LwKIEyKJ6pX07GXFjXM9u8vh1fYsg0Nk9c/Hp06L6DsO9p9PDt4kIDEaNNBcvTvL9pkIQdkT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upload.wikimedia.org/wikipedia/commons/4/47/Dnepr_rocket_lift-off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r="20251" b="10606"/>
          <a:stretch/>
        </p:blipFill>
        <p:spPr bwMode="auto">
          <a:xfrm>
            <a:off x="7245024" y="747309"/>
            <a:ext cx="1707065" cy="42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65156" y="513584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Dnepr-1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4889" y="6204466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http://universe.sonoma.edu/T-LogoQube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423b7044292d8dc836ba1600f264c8b376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642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PowerPoint Presentation</vt:lpstr>
      <vt:lpstr>Broken Pipeline Problem </vt:lpstr>
      <vt:lpstr>The S4 Project</vt:lpstr>
      <vt:lpstr>Meet the S4 partners</vt:lpstr>
      <vt:lpstr>ARLISS as the inspiration for S4</vt:lpstr>
      <vt:lpstr>S4 Payload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S4: Small Satellites  for Secondary Students</dc:title>
  <dc:creator>Kevin</dc:creator>
  <cp:lastModifiedBy>lynnc</cp:lastModifiedBy>
  <cp:revision>144</cp:revision>
  <dcterms:created xsi:type="dcterms:W3CDTF">2013-09-13T16:32:13Z</dcterms:created>
  <dcterms:modified xsi:type="dcterms:W3CDTF">2014-06-03T21:21:09Z</dcterms:modified>
</cp:coreProperties>
</file>