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8" r:id="rId5"/>
    <p:sldId id="314" r:id="rId6"/>
    <p:sldId id="315" r:id="rId7"/>
    <p:sldId id="327" r:id="rId8"/>
    <p:sldId id="328" r:id="rId9"/>
    <p:sldId id="331" r:id="rId10"/>
    <p:sldId id="329" r:id="rId11"/>
    <p:sldId id="260" r:id="rId12"/>
    <p:sldId id="279" r:id="rId13"/>
    <p:sldId id="261" r:id="rId14"/>
    <p:sldId id="262" r:id="rId15"/>
    <p:sldId id="259" r:id="rId16"/>
    <p:sldId id="332" r:id="rId17"/>
    <p:sldId id="298" r:id="rId18"/>
    <p:sldId id="306" r:id="rId19"/>
    <p:sldId id="289" r:id="rId20"/>
    <p:sldId id="290" r:id="rId21"/>
    <p:sldId id="288" r:id="rId22"/>
    <p:sldId id="263" r:id="rId23"/>
    <p:sldId id="284" r:id="rId24"/>
    <p:sldId id="338" r:id="rId25"/>
    <p:sldId id="285" r:id="rId26"/>
    <p:sldId id="335" r:id="rId27"/>
    <p:sldId id="266" r:id="rId28"/>
    <p:sldId id="265" r:id="rId29"/>
    <p:sldId id="271" r:id="rId30"/>
    <p:sldId id="267" r:id="rId31"/>
    <p:sldId id="268" r:id="rId32"/>
    <p:sldId id="269" r:id="rId33"/>
    <p:sldId id="270" r:id="rId34"/>
    <p:sldId id="280" r:id="rId35"/>
    <p:sldId id="291" r:id="rId36"/>
    <p:sldId id="292" r:id="rId37"/>
    <p:sldId id="300" r:id="rId38"/>
    <p:sldId id="293" r:id="rId39"/>
    <p:sldId id="301" r:id="rId40"/>
    <p:sldId id="296" r:id="rId41"/>
    <p:sldId id="309" r:id="rId42"/>
    <p:sldId id="302"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525" autoAdjust="0"/>
    <p:restoredTop sz="94660"/>
  </p:normalViewPr>
  <p:slideViewPr>
    <p:cSldViewPr>
      <p:cViewPr varScale="1">
        <p:scale>
          <a:sx n="71" d="100"/>
          <a:sy n="71" d="100"/>
        </p:scale>
        <p:origin x="-1530"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28E31D-1BE8-4959-B873-A0D969B0AA2B}" type="datetimeFigureOut">
              <a:rPr lang="en-US" smtClean="0"/>
              <a:t>11/14/2013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4B26A3-2D95-4387-AF61-47725AD4A9B8}" type="slidenum">
              <a:rPr lang="en-US" smtClean="0"/>
              <a:t>‹#›</a:t>
            </a:fld>
            <a:endParaRPr lang="en-US" dirty="0"/>
          </a:p>
        </p:txBody>
      </p:sp>
    </p:spTree>
    <p:extLst>
      <p:ext uri="{BB962C8B-B14F-4D97-AF65-F5344CB8AC3E}">
        <p14:creationId xmlns:p14="http://schemas.microsoft.com/office/powerpoint/2010/main" val="647461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8E31D-1BE8-4959-B873-A0D969B0AA2B}" type="datetimeFigureOut">
              <a:rPr lang="en-US" smtClean="0"/>
              <a:t>11/14/2013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4B26A3-2D95-4387-AF61-47725AD4A9B8}" type="slidenum">
              <a:rPr lang="en-US" smtClean="0"/>
              <a:t>‹#›</a:t>
            </a:fld>
            <a:endParaRPr lang="en-US" dirty="0"/>
          </a:p>
        </p:txBody>
      </p:sp>
    </p:spTree>
    <p:extLst>
      <p:ext uri="{BB962C8B-B14F-4D97-AF65-F5344CB8AC3E}">
        <p14:creationId xmlns:p14="http://schemas.microsoft.com/office/powerpoint/2010/main" val="1531380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8E31D-1BE8-4959-B873-A0D969B0AA2B}" type="datetimeFigureOut">
              <a:rPr lang="en-US" smtClean="0"/>
              <a:t>11/14/2013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4B26A3-2D95-4387-AF61-47725AD4A9B8}" type="slidenum">
              <a:rPr lang="en-US" smtClean="0"/>
              <a:t>‹#›</a:t>
            </a:fld>
            <a:endParaRPr lang="en-US" dirty="0"/>
          </a:p>
        </p:txBody>
      </p:sp>
    </p:spTree>
    <p:extLst>
      <p:ext uri="{BB962C8B-B14F-4D97-AF65-F5344CB8AC3E}">
        <p14:creationId xmlns:p14="http://schemas.microsoft.com/office/powerpoint/2010/main" val="1282248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DAB5C8-53C5-4E74-8FAC-1B1C69F621E0}"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47610"/>
          </a:xfrm>
          <a:prstGeom prst="rect">
            <a:avLst/>
          </a:prstGeom>
        </p:spPr>
      </p:pic>
    </p:spTree>
    <p:extLst>
      <p:ext uri="{BB962C8B-B14F-4D97-AF65-F5344CB8AC3E}">
        <p14:creationId xmlns:p14="http://schemas.microsoft.com/office/powerpoint/2010/main" val="3452099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5564C-F1E5-4619-A6ED-4C23BC6212DA}"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81007"/>
          <a:stretch/>
        </p:blipFill>
        <p:spPr>
          <a:xfrm>
            <a:off x="-25400" y="5558829"/>
            <a:ext cx="9144000" cy="129917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929"/>
            <a:ext cx="9144000" cy="6840141"/>
          </a:xfrm>
          <a:prstGeom prst="rect">
            <a:avLst/>
          </a:prstGeom>
        </p:spPr>
      </p:pic>
    </p:spTree>
    <p:extLst>
      <p:ext uri="{BB962C8B-B14F-4D97-AF65-F5344CB8AC3E}">
        <p14:creationId xmlns:p14="http://schemas.microsoft.com/office/powerpoint/2010/main" val="1425732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7CD4A2-873C-4FE9-B0FB-399F3A3B324B}"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014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4AE7BD-A977-47EF-BE4E-37E60449C77D}" type="datetime1">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306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D5B5F-B5AB-4AB1-A8B5-D8909259622E}" type="datetime1">
              <a:rPr lang="en-US" smtClean="0">
                <a:solidFill>
                  <a:prstClr val="black">
                    <a:tint val="75000"/>
                  </a:prstClr>
                </a:solidFill>
              </a:rPr>
              <a:pPr/>
              <a:t>11/14/2013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140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660C2E-D97F-4460-A75A-31A3704F7C16}" type="datetime1">
              <a:rPr lang="en-US" smtClean="0">
                <a:solidFill>
                  <a:prstClr val="black">
                    <a:tint val="75000"/>
                  </a:prstClr>
                </a:solidFill>
              </a:rPr>
              <a:pPr/>
              <a:t>11/14/2013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656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1001A-7050-47CA-8EA9-21E323557D0F}" type="datetime1">
              <a:rPr lang="en-US" smtClean="0">
                <a:solidFill>
                  <a:prstClr val="black">
                    <a:tint val="75000"/>
                  </a:prstClr>
                </a:solidFill>
              </a:rPr>
              <a:pPr/>
              <a:t>11/14/2013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077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B7C43-D091-473C-98B4-68BE13EBBD86}" type="datetime1">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042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8E31D-1BE8-4959-B873-A0D969B0AA2B}" type="datetimeFigureOut">
              <a:rPr lang="en-US" smtClean="0"/>
              <a:t>11/14/2013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4B26A3-2D95-4387-AF61-47725AD4A9B8}" type="slidenum">
              <a:rPr lang="en-US" smtClean="0"/>
              <a:t>‹#›</a:t>
            </a:fld>
            <a:endParaRPr lang="en-US" dirty="0"/>
          </a:p>
        </p:txBody>
      </p:sp>
    </p:spTree>
    <p:extLst>
      <p:ext uri="{BB962C8B-B14F-4D97-AF65-F5344CB8AC3E}">
        <p14:creationId xmlns:p14="http://schemas.microsoft.com/office/powerpoint/2010/main" val="1791314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978FEB-493F-4FCE-B926-699F00746433}" type="datetime1">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224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2D1556-B7B1-4850-B572-58B6097174E1}"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734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F6A6D-D1BB-4483-B116-4143DB1CE4A2}"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639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DAB5C8-53C5-4E74-8FAC-1B1C69F621E0}"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47610"/>
          </a:xfrm>
          <a:prstGeom prst="rect">
            <a:avLst/>
          </a:prstGeom>
        </p:spPr>
      </p:pic>
    </p:spTree>
    <p:extLst>
      <p:ext uri="{BB962C8B-B14F-4D97-AF65-F5344CB8AC3E}">
        <p14:creationId xmlns:p14="http://schemas.microsoft.com/office/powerpoint/2010/main" val="3204288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5564C-F1E5-4619-A6ED-4C23BC6212DA}"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81007"/>
          <a:stretch/>
        </p:blipFill>
        <p:spPr>
          <a:xfrm>
            <a:off x="-25400" y="5558829"/>
            <a:ext cx="9144000" cy="129917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929"/>
            <a:ext cx="9144000" cy="6840141"/>
          </a:xfrm>
          <a:prstGeom prst="rect">
            <a:avLst/>
          </a:prstGeom>
        </p:spPr>
      </p:pic>
    </p:spTree>
    <p:extLst>
      <p:ext uri="{BB962C8B-B14F-4D97-AF65-F5344CB8AC3E}">
        <p14:creationId xmlns:p14="http://schemas.microsoft.com/office/powerpoint/2010/main" val="2215036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7CD4A2-873C-4FE9-B0FB-399F3A3B324B}"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35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4AE7BD-A977-47EF-BE4E-37E60449C77D}" type="datetime1">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369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D5B5F-B5AB-4AB1-A8B5-D8909259622E}" type="datetime1">
              <a:rPr lang="en-US" smtClean="0">
                <a:solidFill>
                  <a:prstClr val="black">
                    <a:tint val="75000"/>
                  </a:prstClr>
                </a:solidFill>
              </a:rPr>
              <a:pPr/>
              <a:t>11/14/2013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3430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660C2E-D97F-4460-A75A-31A3704F7C16}" type="datetime1">
              <a:rPr lang="en-US" smtClean="0">
                <a:solidFill>
                  <a:prstClr val="black">
                    <a:tint val="75000"/>
                  </a:prstClr>
                </a:solidFill>
              </a:rPr>
              <a:pPr/>
              <a:t>11/14/2013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560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1001A-7050-47CA-8EA9-21E323557D0F}" type="datetime1">
              <a:rPr lang="en-US" smtClean="0">
                <a:solidFill>
                  <a:prstClr val="black">
                    <a:tint val="75000"/>
                  </a:prstClr>
                </a:solidFill>
              </a:rPr>
              <a:pPr/>
              <a:t>11/14/2013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042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28E31D-1BE8-4959-B873-A0D969B0AA2B}" type="datetimeFigureOut">
              <a:rPr lang="en-US" smtClean="0"/>
              <a:t>11/14/2013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4B26A3-2D95-4387-AF61-47725AD4A9B8}" type="slidenum">
              <a:rPr lang="en-US" smtClean="0"/>
              <a:t>‹#›</a:t>
            </a:fld>
            <a:endParaRPr lang="en-US" dirty="0"/>
          </a:p>
        </p:txBody>
      </p:sp>
    </p:spTree>
    <p:extLst>
      <p:ext uri="{BB962C8B-B14F-4D97-AF65-F5344CB8AC3E}">
        <p14:creationId xmlns:p14="http://schemas.microsoft.com/office/powerpoint/2010/main" val="482810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B7C43-D091-473C-98B4-68BE13EBBD86}" type="datetime1">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820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978FEB-493F-4FCE-B926-699F00746433}" type="datetime1">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288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2D1556-B7B1-4850-B572-58B6097174E1}"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397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F6A6D-D1BB-4483-B116-4143DB1CE4A2}"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578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28E31D-1BE8-4959-B873-A0D969B0AA2B}" type="datetimeFigureOut">
              <a:rPr lang="en-US" smtClean="0"/>
              <a:t>11/14/2013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4B26A3-2D95-4387-AF61-47725AD4A9B8}" type="slidenum">
              <a:rPr lang="en-US" smtClean="0"/>
              <a:t>‹#›</a:t>
            </a:fld>
            <a:endParaRPr lang="en-US" dirty="0"/>
          </a:p>
        </p:txBody>
      </p:sp>
    </p:spTree>
    <p:extLst>
      <p:ext uri="{BB962C8B-B14F-4D97-AF65-F5344CB8AC3E}">
        <p14:creationId xmlns:p14="http://schemas.microsoft.com/office/powerpoint/2010/main" val="3189208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28E31D-1BE8-4959-B873-A0D969B0AA2B}" type="datetimeFigureOut">
              <a:rPr lang="en-US" smtClean="0"/>
              <a:t>11/14/2013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4B26A3-2D95-4387-AF61-47725AD4A9B8}" type="slidenum">
              <a:rPr lang="en-US" smtClean="0"/>
              <a:t>‹#›</a:t>
            </a:fld>
            <a:endParaRPr lang="en-US" dirty="0"/>
          </a:p>
        </p:txBody>
      </p:sp>
    </p:spTree>
    <p:extLst>
      <p:ext uri="{BB962C8B-B14F-4D97-AF65-F5344CB8AC3E}">
        <p14:creationId xmlns:p14="http://schemas.microsoft.com/office/powerpoint/2010/main" val="1891094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28E31D-1BE8-4959-B873-A0D969B0AA2B}" type="datetimeFigureOut">
              <a:rPr lang="en-US" smtClean="0"/>
              <a:t>11/14/2013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4B26A3-2D95-4387-AF61-47725AD4A9B8}" type="slidenum">
              <a:rPr lang="en-US" smtClean="0"/>
              <a:t>‹#›</a:t>
            </a:fld>
            <a:endParaRPr lang="en-US" dirty="0"/>
          </a:p>
        </p:txBody>
      </p:sp>
    </p:spTree>
    <p:extLst>
      <p:ext uri="{BB962C8B-B14F-4D97-AF65-F5344CB8AC3E}">
        <p14:creationId xmlns:p14="http://schemas.microsoft.com/office/powerpoint/2010/main" val="1807999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8E31D-1BE8-4959-B873-A0D969B0AA2B}" type="datetimeFigureOut">
              <a:rPr lang="en-US" smtClean="0"/>
              <a:t>11/14/2013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54B26A3-2D95-4387-AF61-47725AD4A9B8}" type="slidenum">
              <a:rPr lang="en-US" smtClean="0"/>
              <a:t>‹#›</a:t>
            </a:fld>
            <a:endParaRPr lang="en-US" dirty="0"/>
          </a:p>
        </p:txBody>
      </p:sp>
    </p:spTree>
    <p:extLst>
      <p:ext uri="{BB962C8B-B14F-4D97-AF65-F5344CB8AC3E}">
        <p14:creationId xmlns:p14="http://schemas.microsoft.com/office/powerpoint/2010/main" val="2039465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28E31D-1BE8-4959-B873-A0D969B0AA2B}" type="datetimeFigureOut">
              <a:rPr lang="en-US" smtClean="0"/>
              <a:t>11/14/2013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4B26A3-2D95-4387-AF61-47725AD4A9B8}" type="slidenum">
              <a:rPr lang="en-US" smtClean="0"/>
              <a:t>‹#›</a:t>
            </a:fld>
            <a:endParaRPr lang="en-US" dirty="0"/>
          </a:p>
        </p:txBody>
      </p:sp>
    </p:spTree>
    <p:extLst>
      <p:ext uri="{BB962C8B-B14F-4D97-AF65-F5344CB8AC3E}">
        <p14:creationId xmlns:p14="http://schemas.microsoft.com/office/powerpoint/2010/main" val="1712966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28E31D-1BE8-4959-B873-A0D969B0AA2B}" type="datetimeFigureOut">
              <a:rPr lang="en-US" smtClean="0"/>
              <a:t>11/14/2013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4B26A3-2D95-4387-AF61-47725AD4A9B8}" type="slidenum">
              <a:rPr lang="en-US" smtClean="0"/>
              <a:t>‹#›</a:t>
            </a:fld>
            <a:endParaRPr lang="en-US" dirty="0"/>
          </a:p>
        </p:txBody>
      </p:sp>
    </p:spTree>
    <p:extLst>
      <p:ext uri="{BB962C8B-B14F-4D97-AF65-F5344CB8AC3E}">
        <p14:creationId xmlns:p14="http://schemas.microsoft.com/office/powerpoint/2010/main" val="1791877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28E31D-1BE8-4959-B873-A0D969B0AA2B}" type="datetimeFigureOut">
              <a:rPr lang="en-US" smtClean="0"/>
              <a:t>11/14/2013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B26A3-2D95-4387-AF61-47725AD4A9B8}" type="slidenum">
              <a:rPr lang="en-US" smtClean="0"/>
              <a:t>‹#›</a:t>
            </a:fld>
            <a:endParaRPr lang="en-US" dirty="0"/>
          </a:p>
        </p:txBody>
      </p:sp>
    </p:spTree>
    <p:extLst>
      <p:ext uri="{BB962C8B-B14F-4D97-AF65-F5344CB8AC3E}">
        <p14:creationId xmlns:p14="http://schemas.microsoft.com/office/powerpoint/2010/main" val="1494957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91B81-D917-44E9-99D7-B5B22FB01D7A}"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5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91B81-D917-44E9-99D7-B5B22FB01D7A}"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2606E7-E182-4C54-ADFA-49BE9E905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470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4.sonoma.edu/"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hyperlink" Target="http://rocstock.org/" TargetMode="External"/><Relationship Id="rId5" Type="http://schemas.openxmlformats.org/officeDocument/2006/relationships/hyperlink" Target="http://aeropac.org/" TargetMode="External"/><Relationship Id="rId4" Type="http://schemas.openxmlformats.org/officeDocument/2006/relationships/hyperlink" Target="http://lunar.or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038600"/>
            <a:ext cx="6400800" cy="1752600"/>
          </a:xfrm>
        </p:spPr>
        <p:txBody>
          <a:bodyPr>
            <a:normAutofit fontScale="92500" lnSpcReduction="20000"/>
          </a:bodyPr>
          <a:lstStyle/>
          <a:p>
            <a:r>
              <a:rPr lang="en-US" dirty="0" smtClean="0"/>
              <a:t>Prof. Lynn </a:t>
            </a:r>
            <a:r>
              <a:rPr lang="en-US" dirty="0" err="1" smtClean="0"/>
              <a:t>Cominsky</a:t>
            </a:r>
            <a:r>
              <a:rPr lang="en-US" dirty="0" smtClean="0"/>
              <a:t/>
            </a:r>
            <a:br>
              <a:rPr lang="en-US" dirty="0" smtClean="0"/>
            </a:br>
            <a:r>
              <a:rPr lang="en-US" dirty="0" smtClean="0"/>
              <a:t>NASA Education/Public Outreach and Department of Physics &amp; Astronomy</a:t>
            </a:r>
          </a:p>
          <a:p>
            <a:r>
              <a:rPr lang="en-US" dirty="0" smtClean="0"/>
              <a:t>Sonoma State University</a:t>
            </a:r>
            <a:endParaRPr lang="en-US" dirty="0"/>
          </a:p>
        </p:txBody>
      </p:sp>
      <p:pic>
        <p:nvPicPr>
          <p:cNvPr id="2050" name="Picture 2" descr="http://s4.sonoma.edu/wp-content/uploads/2013/07/copy-S4WebBan1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44000" cy="19165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63926" y="1371600"/>
            <a:ext cx="1616148" cy="369332"/>
          </a:xfrm>
          <a:prstGeom prst="rect">
            <a:avLst/>
          </a:prstGeom>
        </p:spPr>
        <p:txBody>
          <a:bodyPr wrap="none">
            <a:spAutoFit/>
          </a:bodyPr>
          <a:lstStyle/>
          <a:p>
            <a:r>
              <a:rPr lang="en-US" dirty="0" smtClean="0">
                <a:hlinkClick r:id="rId3"/>
              </a:rPr>
              <a:t>s4.sonoma.edu</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4035" y="95228"/>
            <a:ext cx="1200363" cy="1038314"/>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44738"/>
            <a:ext cx="998833" cy="1139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endeavours.org/images/EI%20Logo%2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74741"/>
            <a:ext cx="816662" cy="10792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6400" y="5943600"/>
            <a:ext cx="5791200" cy="369332"/>
          </a:xfrm>
          <a:prstGeom prst="rect">
            <a:avLst/>
          </a:prstGeom>
        </p:spPr>
        <p:txBody>
          <a:bodyPr wrap="square">
            <a:spAutoFit/>
          </a:bodyPr>
          <a:lstStyle/>
          <a:p>
            <a:pPr algn="ctr"/>
            <a:r>
              <a:rPr lang="en-US" dirty="0">
                <a:cs typeface="Times New Roman" pitchFamily="18" charset="0"/>
              </a:rPr>
              <a:t>This work has been supported by NASA Grant NNX12AB97G</a:t>
            </a:r>
            <a:endParaRPr lang="en-US" dirty="0"/>
          </a:p>
        </p:txBody>
      </p:sp>
    </p:spTree>
    <p:extLst>
      <p:ext uri="{BB962C8B-B14F-4D97-AF65-F5344CB8AC3E}">
        <p14:creationId xmlns:p14="http://schemas.microsoft.com/office/powerpoint/2010/main" val="16473931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153" y="1523999"/>
            <a:ext cx="6787422" cy="4109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a:xfrm>
            <a:off x="457200" y="76200"/>
            <a:ext cx="8229600" cy="1143000"/>
          </a:xfrm>
        </p:spPr>
        <p:txBody>
          <a:bodyPr/>
          <a:lstStyle/>
          <a:p>
            <a:r>
              <a:rPr lang="en-US" b="1" dirty="0" smtClean="0">
                <a:solidFill>
                  <a:schemeClr val="tx2">
                    <a:lumMod val="40000"/>
                    <a:lumOff val="60000"/>
                  </a:schemeClr>
                </a:solidFill>
                <a:latin typeface="Century Gothic" panose="020B0502020202020204" pitchFamily="34" charset="0"/>
              </a:rPr>
              <a:t>Thrust Curve</a:t>
            </a:r>
            <a:endParaRPr lang="en-US" b="1" dirty="0">
              <a:solidFill>
                <a:schemeClr val="tx2">
                  <a:lumMod val="40000"/>
                  <a:lumOff val="60000"/>
                </a:schemeClr>
              </a:solidFill>
              <a:latin typeface="Century Gothic" panose="020B0502020202020204" pitchFamily="34" charset="0"/>
            </a:endParaRPr>
          </a:p>
        </p:txBody>
      </p:sp>
    </p:spTree>
    <p:extLst>
      <p:ext uri="{BB962C8B-B14F-4D97-AF65-F5344CB8AC3E}">
        <p14:creationId xmlns:p14="http://schemas.microsoft.com/office/powerpoint/2010/main" val="1987020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40000"/>
                    <a:lumOff val="60000"/>
                  </a:schemeClr>
                </a:solidFill>
                <a:latin typeface="Century Gothic" panose="020B0502020202020204" pitchFamily="34" charset="0"/>
              </a:rPr>
              <a:t>Airframe Design</a:t>
            </a:r>
            <a:endParaRPr lang="en-US" b="1" dirty="0">
              <a:solidFill>
                <a:schemeClr val="tx2">
                  <a:lumMod val="40000"/>
                  <a:lumOff val="60000"/>
                </a:schemeClr>
              </a:solidFill>
              <a:latin typeface="Century Gothic" panose="020B0502020202020204" pitchFamily="34" charset="0"/>
            </a:endParaRPr>
          </a:p>
        </p:txBody>
      </p:sp>
      <p:pic>
        <p:nvPicPr>
          <p:cNvPr id="5122" name="Picture 2" descr="http://vtmodels.net/images/rocket1_rocksim2d.png"/>
          <p:cNvPicPr>
            <a:picLocks noChangeAspect="1" noChangeArrowheads="1"/>
          </p:cNvPicPr>
          <p:nvPr/>
        </p:nvPicPr>
        <p:blipFill rotWithShape="1">
          <a:blip r:embed="rId2">
            <a:extLst>
              <a:ext uri="{28A0092B-C50C-407E-A947-70E740481C1C}">
                <a14:useLocalDpi xmlns:a14="http://schemas.microsoft.com/office/drawing/2010/main" val="0"/>
              </a:ext>
            </a:extLst>
          </a:blip>
          <a:srcRect l="-1" t="-2452" r="-1402" b="-1895"/>
          <a:stretch/>
        </p:blipFill>
        <p:spPr bwMode="auto">
          <a:xfrm>
            <a:off x="4419601" y="1645920"/>
            <a:ext cx="4023360" cy="21945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52600"/>
            <a:ext cx="3111500" cy="4140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838200" y="1383268"/>
            <a:ext cx="2137124" cy="369332"/>
          </a:xfrm>
          <a:prstGeom prst="rect">
            <a:avLst/>
          </a:prstGeom>
          <a:noFill/>
        </p:spPr>
        <p:txBody>
          <a:bodyPr wrap="none" rtlCol="0">
            <a:spAutoFit/>
          </a:bodyPr>
          <a:lstStyle/>
          <a:p>
            <a:r>
              <a:rPr lang="en-US" dirty="0" smtClean="0">
                <a:latin typeface="Century Gothic" panose="020B0502020202020204" pitchFamily="34" charset="0"/>
              </a:rPr>
              <a:t>Manufactured Kit</a:t>
            </a:r>
            <a:endParaRPr lang="en-US" dirty="0">
              <a:latin typeface="Century Gothic" panose="020B0502020202020204" pitchFamily="34" charset="0"/>
            </a:endParaRPr>
          </a:p>
        </p:txBody>
      </p:sp>
      <p:sp>
        <p:nvSpPr>
          <p:cNvPr id="6" name="TextBox 5"/>
          <p:cNvSpPr txBox="1"/>
          <p:nvPr/>
        </p:nvSpPr>
        <p:spPr>
          <a:xfrm>
            <a:off x="5867400" y="3821668"/>
            <a:ext cx="1553630" cy="369332"/>
          </a:xfrm>
          <a:prstGeom prst="rect">
            <a:avLst/>
          </a:prstGeom>
          <a:noFill/>
        </p:spPr>
        <p:txBody>
          <a:bodyPr wrap="none" rtlCol="0">
            <a:spAutoFit/>
          </a:bodyPr>
          <a:lstStyle/>
          <a:p>
            <a:r>
              <a:rPr lang="en-US" dirty="0" smtClean="0">
                <a:latin typeface="Century Gothic" panose="020B0502020202020204" pitchFamily="34" charset="0"/>
              </a:rPr>
              <a:t>Scratch Built</a:t>
            </a:r>
            <a:endParaRPr lang="en-US" dirty="0">
              <a:latin typeface="Century Gothic" panose="020B0502020202020204" pitchFamily="34" charset="0"/>
            </a:endParaRPr>
          </a:p>
        </p:txBody>
      </p:sp>
      <p:sp>
        <p:nvSpPr>
          <p:cNvPr id="4" name="TextBox 3"/>
          <p:cNvSpPr txBox="1"/>
          <p:nvPr/>
        </p:nvSpPr>
        <p:spPr>
          <a:xfrm>
            <a:off x="4975859" y="4405502"/>
            <a:ext cx="2567941" cy="193899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400" dirty="0" smtClean="0">
                <a:latin typeface="Century Gothic" panose="020B0502020202020204" pitchFamily="34" charset="0"/>
              </a:rPr>
              <a:t>Materials</a:t>
            </a:r>
          </a:p>
          <a:p>
            <a:pPr marL="285750" indent="-285750">
              <a:buFont typeface="Arial" panose="020B0604020202020204" pitchFamily="34" charset="0"/>
              <a:buChar char="•"/>
            </a:pPr>
            <a:r>
              <a:rPr lang="en-US" sz="2400" dirty="0" smtClean="0">
                <a:latin typeface="Century Gothic" panose="020B0502020202020204" pitchFamily="34" charset="0"/>
              </a:rPr>
              <a:t>Fiberglass</a:t>
            </a:r>
          </a:p>
          <a:p>
            <a:pPr marL="285750" indent="-285750">
              <a:buFont typeface="Arial" panose="020B0604020202020204" pitchFamily="34" charset="0"/>
              <a:buChar char="•"/>
            </a:pPr>
            <a:r>
              <a:rPr lang="en-US" sz="2400" dirty="0" smtClean="0">
                <a:latin typeface="Century Gothic" panose="020B0502020202020204" pitchFamily="34" charset="0"/>
              </a:rPr>
              <a:t>Cardboard</a:t>
            </a:r>
          </a:p>
          <a:p>
            <a:pPr marL="285750" indent="-285750">
              <a:buFont typeface="Arial" panose="020B0604020202020204" pitchFamily="34" charset="0"/>
              <a:buChar char="•"/>
            </a:pPr>
            <a:r>
              <a:rPr lang="en-US" sz="2400" dirty="0" smtClean="0">
                <a:latin typeface="Century Gothic" panose="020B0502020202020204" pitchFamily="34" charset="0"/>
              </a:rPr>
              <a:t>Carbon Fiber</a:t>
            </a:r>
          </a:p>
          <a:p>
            <a:pPr marL="285750" indent="-285750">
              <a:buFont typeface="Arial" panose="020B0604020202020204" pitchFamily="34" charset="0"/>
              <a:buChar char="•"/>
            </a:pPr>
            <a:r>
              <a:rPr lang="en-US" sz="2400" dirty="0" smtClean="0">
                <a:latin typeface="Century Gothic" panose="020B0502020202020204" pitchFamily="34" charset="0"/>
              </a:rPr>
              <a:t>Aluminum</a:t>
            </a:r>
            <a:endParaRPr lang="en-US" sz="2400" dirty="0">
              <a:latin typeface="Century Gothic" panose="020B0502020202020204" pitchFamily="34" charset="0"/>
            </a:endParaRPr>
          </a:p>
        </p:txBody>
      </p:sp>
    </p:spTree>
    <p:extLst>
      <p:ext uri="{BB962C8B-B14F-4D97-AF65-F5344CB8AC3E}">
        <p14:creationId xmlns:p14="http://schemas.microsoft.com/office/powerpoint/2010/main" val="26960329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105" y="1143000"/>
            <a:ext cx="6080588" cy="536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8599" y="152400"/>
            <a:ext cx="8229600" cy="1143000"/>
          </a:xfrm>
        </p:spPr>
        <p:txBody>
          <a:bodyPr/>
          <a:lstStyle/>
          <a:p>
            <a:r>
              <a:rPr lang="en-US" b="1" dirty="0" smtClean="0">
                <a:solidFill>
                  <a:schemeClr val="tx2">
                    <a:lumMod val="40000"/>
                    <a:lumOff val="60000"/>
                  </a:schemeClr>
                </a:solidFill>
                <a:latin typeface="Century Gothic" panose="020B0502020202020204" pitchFamily="34" charset="0"/>
              </a:rPr>
              <a:t>Ballistic Profile</a:t>
            </a:r>
            <a:endParaRPr lang="en-US" b="1" dirty="0">
              <a:solidFill>
                <a:schemeClr val="tx2">
                  <a:lumMod val="40000"/>
                  <a:lumOff val="60000"/>
                </a:schemeClr>
              </a:solidFill>
              <a:latin typeface="Century Gothic" panose="020B0502020202020204" pitchFamily="34" charset="0"/>
            </a:endParaRPr>
          </a:p>
        </p:txBody>
      </p:sp>
      <p:sp>
        <p:nvSpPr>
          <p:cNvPr id="3" name="TextBox 2"/>
          <p:cNvSpPr txBox="1"/>
          <p:nvPr/>
        </p:nvSpPr>
        <p:spPr>
          <a:xfrm>
            <a:off x="3745543" y="2080462"/>
            <a:ext cx="1407758" cy="646331"/>
          </a:xfrm>
          <a:prstGeom prst="rect">
            <a:avLst/>
          </a:prstGeom>
          <a:noFill/>
        </p:spPr>
        <p:txBody>
          <a:bodyPr wrap="none" rtlCol="0">
            <a:spAutoFit/>
          </a:bodyPr>
          <a:lstStyle/>
          <a:p>
            <a:r>
              <a:rPr lang="en-US" dirty="0" smtClean="0">
                <a:solidFill>
                  <a:schemeClr val="accent1"/>
                </a:solidFill>
                <a:latin typeface="Century Gothic" panose="020B0502020202020204" pitchFamily="34" charset="0"/>
              </a:rPr>
              <a:t>Apogee/</a:t>
            </a:r>
          </a:p>
          <a:p>
            <a:r>
              <a:rPr lang="en-US" dirty="0" smtClean="0">
                <a:solidFill>
                  <a:schemeClr val="accent1"/>
                </a:solidFill>
                <a:latin typeface="Century Gothic" panose="020B0502020202020204" pitchFamily="34" charset="0"/>
              </a:rPr>
              <a:t>Separation</a:t>
            </a:r>
            <a:endParaRPr lang="en-US" dirty="0">
              <a:solidFill>
                <a:schemeClr val="accent1"/>
              </a:solidFill>
              <a:latin typeface="Century Gothic" panose="020B0502020202020204" pitchFamily="34" charset="0"/>
            </a:endParaRPr>
          </a:p>
        </p:txBody>
      </p:sp>
      <p:sp>
        <p:nvSpPr>
          <p:cNvPr id="5" name="TextBox 4"/>
          <p:cNvSpPr txBox="1"/>
          <p:nvPr/>
        </p:nvSpPr>
        <p:spPr>
          <a:xfrm>
            <a:off x="1752600" y="5715000"/>
            <a:ext cx="1021433" cy="369332"/>
          </a:xfrm>
          <a:prstGeom prst="rect">
            <a:avLst/>
          </a:prstGeom>
          <a:noFill/>
        </p:spPr>
        <p:txBody>
          <a:bodyPr wrap="none" rtlCol="0">
            <a:spAutoFit/>
          </a:bodyPr>
          <a:lstStyle/>
          <a:p>
            <a:r>
              <a:rPr lang="en-US" dirty="0" smtClean="0">
                <a:solidFill>
                  <a:schemeClr val="accent1"/>
                </a:solidFill>
                <a:latin typeface="Century Gothic" panose="020B0502020202020204" pitchFamily="34" charset="0"/>
              </a:rPr>
              <a:t>Launch</a:t>
            </a:r>
            <a:endParaRPr lang="en-US" dirty="0">
              <a:solidFill>
                <a:schemeClr val="accent1"/>
              </a:solidFill>
              <a:latin typeface="Century Gothic" panose="020B0502020202020204" pitchFamily="34" charset="0"/>
            </a:endParaRPr>
          </a:p>
        </p:txBody>
      </p:sp>
      <p:sp>
        <p:nvSpPr>
          <p:cNvPr id="6" name="TextBox 5"/>
          <p:cNvSpPr txBox="1"/>
          <p:nvPr/>
        </p:nvSpPr>
        <p:spPr>
          <a:xfrm>
            <a:off x="5512594" y="5715000"/>
            <a:ext cx="1245854" cy="369332"/>
          </a:xfrm>
          <a:prstGeom prst="rect">
            <a:avLst/>
          </a:prstGeom>
          <a:noFill/>
        </p:spPr>
        <p:txBody>
          <a:bodyPr wrap="none" rtlCol="0">
            <a:spAutoFit/>
          </a:bodyPr>
          <a:lstStyle/>
          <a:p>
            <a:r>
              <a:rPr lang="en-US" dirty="0" smtClean="0">
                <a:solidFill>
                  <a:schemeClr val="accent1"/>
                </a:solidFill>
                <a:latin typeface="Century Gothic" panose="020B0502020202020204" pitchFamily="34" charset="0"/>
              </a:rPr>
              <a:t>Recovery</a:t>
            </a:r>
            <a:endParaRPr lang="en-US" dirty="0">
              <a:solidFill>
                <a:schemeClr val="accent1"/>
              </a:solidFill>
              <a:latin typeface="Century Gothic" panose="020B0502020202020204" pitchFamily="34" charset="0"/>
            </a:endParaRPr>
          </a:p>
        </p:txBody>
      </p:sp>
      <p:sp>
        <p:nvSpPr>
          <p:cNvPr id="7" name="Left Arrow 6"/>
          <p:cNvSpPr/>
          <p:nvPr/>
        </p:nvSpPr>
        <p:spPr>
          <a:xfrm>
            <a:off x="4648200" y="1551666"/>
            <a:ext cx="1676400" cy="304800"/>
          </a:xfrm>
          <a:prstGeom prst="lef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extBox 7"/>
          <p:cNvSpPr txBox="1"/>
          <p:nvPr/>
        </p:nvSpPr>
        <p:spPr>
          <a:xfrm>
            <a:off x="6302523" y="1219200"/>
            <a:ext cx="2691763" cy="1200329"/>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dirty="0" smtClean="0">
                <a:latin typeface="Century Gothic" panose="020B0502020202020204" pitchFamily="34" charset="0"/>
              </a:rPr>
              <a:t>Very Important</a:t>
            </a:r>
          </a:p>
          <a:p>
            <a:pPr marL="285750" indent="-285750">
              <a:buFont typeface="Arial" panose="020B0604020202020204" pitchFamily="34" charset="0"/>
              <a:buChar char="•"/>
            </a:pPr>
            <a:r>
              <a:rPr lang="en-US" dirty="0" smtClean="0">
                <a:latin typeface="Century Gothic" panose="020B0502020202020204" pitchFamily="34" charset="0"/>
              </a:rPr>
              <a:t>Time delay</a:t>
            </a:r>
          </a:p>
          <a:p>
            <a:pPr marL="285750" indent="-285750">
              <a:buFont typeface="Arial" panose="020B0604020202020204" pitchFamily="34" charset="0"/>
              <a:buChar char="•"/>
            </a:pPr>
            <a:r>
              <a:rPr lang="en-US" dirty="0" smtClean="0">
                <a:latin typeface="Century Gothic" panose="020B0502020202020204" pitchFamily="34" charset="0"/>
              </a:rPr>
              <a:t>Electronics/Avionics</a:t>
            </a:r>
          </a:p>
          <a:p>
            <a:pPr marL="285750" indent="-285750">
              <a:buFont typeface="Arial" panose="020B0604020202020204" pitchFamily="34" charset="0"/>
              <a:buChar char="•"/>
            </a:pPr>
            <a:r>
              <a:rPr lang="en-US" dirty="0" smtClean="0">
                <a:latin typeface="Century Gothic" panose="020B0502020202020204" pitchFamily="34" charset="0"/>
              </a:rPr>
              <a:t>Chute deployment</a:t>
            </a:r>
            <a:endParaRPr lang="en-US" dirty="0">
              <a:latin typeface="Century Gothic" panose="020B0502020202020204" pitchFamily="34" charset="0"/>
            </a:endParaRPr>
          </a:p>
        </p:txBody>
      </p:sp>
    </p:spTree>
    <p:extLst>
      <p:ext uri="{BB962C8B-B14F-4D97-AF65-F5344CB8AC3E}">
        <p14:creationId xmlns:p14="http://schemas.microsoft.com/office/powerpoint/2010/main" val="3609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604"/>
            <a:ext cx="8229600" cy="884238"/>
          </a:xfrm>
        </p:spPr>
        <p:txBody>
          <a:bodyPr/>
          <a:lstStyle/>
          <a:p>
            <a:r>
              <a:rPr lang="en-US" b="1" dirty="0" smtClean="0">
                <a:solidFill>
                  <a:schemeClr val="tx2">
                    <a:lumMod val="40000"/>
                    <a:lumOff val="60000"/>
                  </a:schemeClr>
                </a:solidFill>
                <a:latin typeface="Century Gothic" panose="020B0502020202020204" pitchFamily="34" charset="0"/>
              </a:rPr>
              <a:t>High Powered Rocketry</a:t>
            </a:r>
            <a:endParaRPr lang="en-US" b="1" dirty="0">
              <a:solidFill>
                <a:schemeClr val="tx2">
                  <a:lumMod val="40000"/>
                  <a:lumOff val="60000"/>
                </a:schemeClr>
              </a:solidFill>
              <a:latin typeface="Century Gothic" panose="020B0502020202020204" pitchFamily="34" charset="0"/>
            </a:endParaRPr>
          </a:p>
        </p:txBody>
      </p:sp>
      <p:pic>
        <p:nvPicPr>
          <p:cNvPr id="5" name="NLaunc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1143000"/>
            <a:ext cx="8134350" cy="4572000"/>
          </a:xfrm>
          <a:prstGeom prst="rect">
            <a:avLst/>
          </a:prstGeom>
        </p:spPr>
      </p:pic>
    </p:spTree>
    <p:extLst>
      <p:ext uri="{BB962C8B-B14F-4D97-AF65-F5344CB8AC3E}">
        <p14:creationId xmlns:p14="http://schemas.microsoft.com/office/powerpoint/2010/main" val="1502371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ARLISS as the inspiration for S4</a:t>
            </a:r>
            <a:endParaRPr lang="en-US" dirty="0">
              <a:solidFill>
                <a:schemeClr val="bg1"/>
              </a:solidFill>
            </a:endParaRPr>
          </a:p>
        </p:txBody>
      </p:sp>
      <p:sp>
        <p:nvSpPr>
          <p:cNvPr id="3" name="Content Placeholder 2"/>
          <p:cNvSpPr>
            <a:spLocks noGrp="1"/>
          </p:cNvSpPr>
          <p:nvPr>
            <p:ph idx="1"/>
          </p:nvPr>
        </p:nvSpPr>
        <p:spPr/>
        <p:txBody>
          <a:bodyPr/>
          <a:lstStyle/>
          <a:p>
            <a:r>
              <a:rPr lang="en-US" dirty="0" err="1" smtClean="0"/>
              <a:t>AeroPac</a:t>
            </a:r>
            <a:r>
              <a:rPr lang="en-US" dirty="0" smtClean="0"/>
              <a:t> and Bob Twiggs started A Rocket Launch for  International Student Satellites (ARLISS) over 10 years ago</a:t>
            </a:r>
          </a:p>
          <a:p>
            <a:r>
              <a:rPr lang="en-US" dirty="0" smtClean="0"/>
              <a:t>University students from across the globe come to the Black Rock playa to launch payloads which are ejected from the rockets</a:t>
            </a:r>
          </a:p>
          <a:p>
            <a:r>
              <a:rPr lang="en-US" dirty="0" smtClean="0"/>
              <a:t>Mostly students from Japan, but also Korea, India, Turkey, and a few from the USA</a:t>
            </a:r>
          </a:p>
        </p:txBody>
      </p:sp>
      <p:sp>
        <p:nvSpPr>
          <p:cNvPr id="4" name="Slide Number Placeholder 3"/>
          <p:cNvSpPr>
            <a:spLocks noGrp="1"/>
          </p:cNvSpPr>
          <p:nvPr>
            <p:ph type="sldNum" sz="quarter" idx="12"/>
          </p:nvPr>
        </p:nvSpPr>
        <p:spPr/>
        <p:txBody>
          <a:bodyPr/>
          <a:lstStyle/>
          <a:p>
            <a:fld id="{022606E7-E182-4C54-ADFA-49BE9E905880}"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1204394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b="1" dirty="0" smtClean="0">
                <a:solidFill>
                  <a:schemeClr val="tx2">
                    <a:lumMod val="40000"/>
                    <a:lumOff val="60000"/>
                  </a:schemeClr>
                </a:solidFill>
                <a:latin typeface="Century Gothic" panose="020B0502020202020204" pitchFamily="34" charset="0"/>
              </a:rPr>
              <a:t>ARLISS</a:t>
            </a:r>
            <a:endParaRPr lang="en-US" b="1" dirty="0">
              <a:solidFill>
                <a:schemeClr val="tx2">
                  <a:lumMod val="40000"/>
                  <a:lumOff val="60000"/>
                </a:schemeClr>
              </a:solidFill>
              <a:latin typeface="Century Gothic" panose="020B0502020202020204" pitchFamily="34" charset="0"/>
            </a:endParaRP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881" y="1379079"/>
            <a:ext cx="1573684" cy="1592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16972"/>
          <a:stretch/>
        </p:blipFill>
        <p:spPr bwMode="auto">
          <a:xfrm>
            <a:off x="6668281" y="1371600"/>
            <a:ext cx="2145281" cy="1600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434" y="1395225"/>
            <a:ext cx="1981200" cy="1576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34" y="1387617"/>
            <a:ext cx="2403946" cy="15916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914400" y="805934"/>
            <a:ext cx="7543800" cy="369332"/>
          </a:xfrm>
          <a:prstGeom prst="rect">
            <a:avLst/>
          </a:prstGeom>
          <a:noFill/>
        </p:spPr>
        <p:txBody>
          <a:bodyPr wrap="square" rtlCol="0">
            <a:spAutoFit/>
          </a:bodyPr>
          <a:lstStyle/>
          <a:p>
            <a:pPr algn="ctr"/>
            <a:r>
              <a:rPr lang="en-US" dirty="0" smtClean="0"/>
              <a:t>A Rocket Launch for International Student Satellites</a:t>
            </a:r>
            <a:endParaRPr lang="en-US" dirty="0"/>
          </a:p>
        </p:txBody>
      </p:sp>
      <p:pic>
        <p:nvPicPr>
          <p:cNvPr id="7179" name="Picture 11" descr="https://laulima.hawaii.edu/access/content/group/7f13b953-c1b5-4532-00fe-072e1311e8a4/uslipub/USLI%20KFC%20Editor/ABOUT%20US/ARLISS%202009%20Team%20with%20Luke%20_%20Mar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834" y="3352800"/>
            <a:ext cx="3970234" cy="2704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4574136" y="3200400"/>
            <a:ext cx="4241562" cy="3139321"/>
          </a:xfrm>
          <a:prstGeom prst="rect">
            <a:avLst/>
          </a:prstGeom>
          <a:noFill/>
        </p:spPr>
        <p:txBody>
          <a:bodyPr wrap="square" rtlCol="0">
            <a:spAutoFit/>
          </a:bodyPr>
          <a:lstStyle/>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Collaboration between engineering students and amateur rocket flyers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Various payload designs flown over the years include come-back rovers and scientific instruments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Black Rock Desert simulates harsh alien environments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400693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639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chemeClr val="tx2">
                    <a:lumMod val="40000"/>
                    <a:lumOff val="60000"/>
                  </a:schemeClr>
                </a:solidFill>
                <a:latin typeface="Century Gothic" panose="020B0502020202020204" pitchFamily="34" charset="0"/>
              </a:rPr>
              <a:t>ARLISS</a:t>
            </a:r>
            <a:endParaRPr lang="en-US" b="1" dirty="0">
              <a:solidFill>
                <a:schemeClr val="tx2">
                  <a:lumMod val="40000"/>
                  <a:lumOff val="60000"/>
                </a:schemeClr>
              </a:solidFill>
              <a:latin typeface="Century Gothic" panose="020B0502020202020204" pitchFamily="34" charset="0"/>
            </a:endParaRPr>
          </a:p>
        </p:txBody>
      </p:sp>
      <p:pic>
        <p:nvPicPr>
          <p:cNvPr id="4" name="ARLISS200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1169349"/>
            <a:ext cx="8153400" cy="4582707"/>
          </a:xfrm>
          <a:prstGeom prst="rect">
            <a:avLst/>
          </a:prstGeom>
        </p:spPr>
      </p:pic>
    </p:spTree>
    <p:extLst>
      <p:ext uri="{BB962C8B-B14F-4D97-AF65-F5344CB8AC3E}">
        <p14:creationId xmlns:p14="http://schemas.microsoft.com/office/powerpoint/2010/main" val="3378920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lunar.org/images/snowranchS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168" y="1053971"/>
            <a:ext cx="8389549" cy="457611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28599" y="1524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2">
                    <a:lumMod val="40000"/>
                    <a:lumOff val="60000"/>
                  </a:schemeClr>
                </a:solidFill>
                <a:latin typeface="Century Gothic" panose="020B0502020202020204" pitchFamily="34" charset="0"/>
              </a:rPr>
              <a:t>Launch Sites</a:t>
            </a:r>
            <a:endParaRPr lang="en-US" b="1" dirty="0">
              <a:solidFill>
                <a:schemeClr val="tx2">
                  <a:lumMod val="40000"/>
                  <a:lumOff val="60000"/>
                </a:schemeClr>
              </a:solidFill>
              <a:latin typeface="Century Gothic" panose="020B0502020202020204" pitchFamily="34" charset="0"/>
            </a:endParaRPr>
          </a:p>
        </p:txBody>
      </p:sp>
      <p:sp>
        <p:nvSpPr>
          <p:cNvPr id="4" name="TextBox 3"/>
          <p:cNvSpPr txBox="1"/>
          <p:nvPr/>
        </p:nvSpPr>
        <p:spPr>
          <a:xfrm>
            <a:off x="765243" y="5947873"/>
            <a:ext cx="7659534" cy="523220"/>
          </a:xfrm>
          <a:prstGeom prst="rect">
            <a:avLst/>
          </a:prstGeom>
          <a:noFill/>
        </p:spPr>
        <p:txBody>
          <a:bodyPr wrap="none" rtlCol="0">
            <a:spAutoFit/>
          </a:bodyPr>
          <a:lstStyle/>
          <a:p>
            <a:pPr algn="ctr"/>
            <a:r>
              <a:rPr lang="en-US" sz="2800" dirty="0" smtClean="0"/>
              <a:t>LUNAR: Snow Ranch (15,000 </a:t>
            </a:r>
            <a:r>
              <a:rPr lang="en-US" sz="2800" dirty="0" err="1" smtClean="0"/>
              <a:t>ft</a:t>
            </a:r>
            <a:r>
              <a:rPr lang="en-US" sz="2800" dirty="0" smtClean="0"/>
              <a:t> limit, M motor max)</a:t>
            </a:r>
            <a:endParaRPr lang="en-US" sz="2800" dirty="0"/>
          </a:p>
        </p:txBody>
      </p:sp>
    </p:spTree>
    <p:extLst>
      <p:ext uri="{BB962C8B-B14F-4D97-AF65-F5344CB8AC3E}">
        <p14:creationId xmlns:p14="http://schemas.microsoft.com/office/powerpoint/2010/main" val="24171518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rocstock.files.wordpress.com/2011/11/dsc_4295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7" y="1302521"/>
            <a:ext cx="8686801" cy="43289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28599" y="1524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2">
                    <a:lumMod val="40000"/>
                    <a:lumOff val="60000"/>
                  </a:schemeClr>
                </a:solidFill>
                <a:latin typeface="Century Gothic" panose="020B0502020202020204" pitchFamily="34" charset="0"/>
              </a:rPr>
              <a:t>Launch Sites</a:t>
            </a:r>
            <a:endParaRPr lang="en-US" b="1" dirty="0">
              <a:solidFill>
                <a:schemeClr val="tx2">
                  <a:lumMod val="40000"/>
                  <a:lumOff val="60000"/>
                </a:schemeClr>
              </a:solidFill>
              <a:latin typeface="Century Gothic" panose="020B0502020202020204" pitchFamily="34" charset="0"/>
            </a:endParaRPr>
          </a:p>
        </p:txBody>
      </p:sp>
      <p:sp>
        <p:nvSpPr>
          <p:cNvPr id="4" name="TextBox 3"/>
          <p:cNvSpPr txBox="1"/>
          <p:nvPr/>
        </p:nvSpPr>
        <p:spPr>
          <a:xfrm>
            <a:off x="228599" y="5867400"/>
            <a:ext cx="8458201" cy="523220"/>
          </a:xfrm>
          <a:prstGeom prst="rect">
            <a:avLst/>
          </a:prstGeom>
          <a:noFill/>
        </p:spPr>
        <p:txBody>
          <a:bodyPr wrap="square" rtlCol="0">
            <a:spAutoFit/>
          </a:bodyPr>
          <a:lstStyle/>
          <a:p>
            <a:pPr algn="ctr"/>
            <a:r>
              <a:rPr lang="en-US" sz="2800" dirty="0" smtClean="0"/>
              <a:t>ROC: Lucerne Lake Bed (10,000 </a:t>
            </a:r>
            <a:r>
              <a:rPr lang="en-US" sz="2800" dirty="0" err="1" smtClean="0"/>
              <a:t>ft</a:t>
            </a:r>
            <a:r>
              <a:rPr lang="en-US" sz="2800" dirty="0" smtClean="0"/>
              <a:t> limit, M motor max)</a:t>
            </a:r>
            <a:endParaRPr lang="en-US" sz="2800" dirty="0"/>
          </a:p>
        </p:txBody>
      </p:sp>
    </p:spTree>
    <p:extLst>
      <p:ext uri="{BB962C8B-B14F-4D97-AF65-F5344CB8AC3E}">
        <p14:creationId xmlns:p14="http://schemas.microsoft.com/office/powerpoint/2010/main" val="1045855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8599" y="1524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2">
                    <a:lumMod val="40000"/>
                    <a:lumOff val="60000"/>
                  </a:schemeClr>
                </a:solidFill>
                <a:latin typeface="Century Gothic" panose="020B0502020202020204" pitchFamily="34" charset="0"/>
              </a:rPr>
              <a:t>Launch Sites</a:t>
            </a:r>
            <a:endParaRPr lang="en-US" b="1" dirty="0">
              <a:solidFill>
                <a:schemeClr val="tx2">
                  <a:lumMod val="40000"/>
                  <a:lumOff val="60000"/>
                </a:schemeClr>
              </a:solidFill>
              <a:latin typeface="Century Gothic" panose="020B0502020202020204" pitchFamily="34" charset="0"/>
            </a:endParaRPr>
          </a:p>
        </p:txBody>
      </p:sp>
      <p:sp>
        <p:nvSpPr>
          <p:cNvPr id="2" name="TextBox 1"/>
          <p:cNvSpPr txBox="1"/>
          <p:nvPr/>
        </p:nvSpPr>
        <p:spPr>
          <a:xfrm>
            <a:off x="1434544" y="5700195"/>
            <a:ext cx="6526275" cy="523220"/>
          </a:xfrm>
          <a:prstGeom prst="rect">
            <a:avLst/>
          </a:prstGeom>
          <a:noFill/>
        </p:spPr>
        <p:txBody>
          <a:bodyPr wrap="none" rtlCol="0">
            <a:spAutoFit/>
          </a:bodyPr>
          <a:lstStyle/>
          <a:p>
            <a:pPr algn="ctr"/>
            <a:r>
              <a:rPr lang="en-US" sz="2800" dirty="0" err="1" smtClean="0"/>
              <a:t>AeroPAC</a:t>
            </a:r>
            <a:r>
              <a:rPr lang="en-US" sz="2800" dirty="0" smtClean="0"/>
              <a:t>: Black Rock Playa (200,000 </a:t>
            </a:r>
            <a:r>
              <a:rPr lang="en-US" sz="2800" dirty="0" err="1" smtClean="0"/>
              <a:t>ft</a:t>
            </a:r>
            <a:r>
              <a:rPr lang="en-US" sz="2800" dirty="0" smtClean="0"/>
              <a:t> limit)</a:t>
            </a:r>
            <a:endParaRPr lang="en-US" sz="2800" dirty="0"/>
          </a:p>
        </p:txBody>
      </p:sp>
      <p:pic>
        <p:nvPicPr>
          <p:cNvPr id="12297"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16726" b="7469"/>
          <a:stretch/>
        </p:blipFill>
        <p:spPr bwMode="auto">
          <a:xfrm>
            <a:off x="194416" y="914400"/>
            <a:ext cx="8763000" cy="4428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9487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evin McLin"/>
          <p:cNvPicPr>
            <a:picLocks noChangeAspect="1" noChangeArrowheads="1"/>
          </p:cNvPicPr>
          <p:nvPr/>
        </p:nvPicPr>
        <p:blipFill rotWithShape="1">
          <a:blip r:embed="rId2">
            <a:extLst>
              <a:ext uri="{28A0092B-C50C-407E-A947-70E740481C1C}">
                <a14:useLocalDpi xmlns:a14="http://schemas.microsoft.com/office/drawing/2010/main" val="0"/>
              </a:ext>
            </a:extLst>
          </a:blip>
          <a:srcRect l="10637" t="11248" r="12440" b="10017"/>
          <a:stretch/>
        </p:blipFill>
        <p:spPr bwMode="auto">
          <a:xfrm>
            <a:off x="2528322" y="1303469"/>
            <a:ext cx="1111310" cy="15558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David McC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369" y="3500764"/>
            <a:ext cx="1121788" cy="15747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Aurore Simon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880" y="3500764"/>
            <a:ext cx="1409700" cy="15716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34" name="Picture 10" descr="Laura Cha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8576" y="3477064"/>
            <a:ext cx="1499729" cy="16190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36" name="Picture 12" descr="Dr. Carolyn Perut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0216" y="1303469"/>
            <a:ext cx="1362162" cy="15558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38" name="Picture 14" descr="Kevin Za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3080" y="3598088"/>
            <a:ext cx="1905000" cy="14287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40" name="Picture 16" descr="Lauryn Loudermil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3465" y="1303469"/>
            <a:ext cx="1392731" cy="16573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184774" y="5638800"/>
            <a:ext cx="8820870" cy="95410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1400" dirty="0"/>
              <a:t>We support several different NASA Space Science missions,  and are currently developing an online college curriculum in Cosmology. Our mission is to develop exciting formal and informal educational materials that use high-energy space science as a means to inspire students in grades 5-14 to pursue STEM careers, to train teachers nation-wide in the classroom use of these materials, and to enhance science literacy for the general public.</a:t>
            </a:r>
          </a:p>
        </p:txBody>
      </p:sp>
      <p:sp>
        <p:nvSpPr>
          <p:cNvPr id="7" name="TextBox 6"/>
          <p:cNvSpPr txBox="1"/>
          <p:nvPr/>
        </p:nvSpPr>
        <p:spPr>
          <a:xfrm>
            <a:off x="322379" y="2971800"/>
            <a:ext cx="1709763" cy="461665"/>
          </a:xfrm>
          <a:prstGeom prst="rect">
            <a:avLst/>
          </a:prstGeom>
          <a:noFill/>
        </p:spPr>
        <p:txBody>
          <a:bodyPr wrap="none" rtlCol="0">
            <a:spAutoFit/>
          </a:bodyPr>
          <a:lstStyle/>
          <a:p>
            <a:pPr algn="ctr"/>
            <a:r>
              <a:rPr lang="en-US" sz="1200" dirty="0" smtClean="0"/>
              <a:t>Kevin John</a:t>
            </a:r>
            <a:endParaRPr lang="en-US" sz="1200" dirty="0" smtClean="0"/>
          </a:p>
          <a:p>
            <a:pPr algn="ctr"/>
            <a:r>
              <a:rPr lang="en-US" sz="1200" dirty="0" smtClean="0"/>
              <a:t>Instructional Technology</a:t>
            </a:r>
            <a:endParaRPr lang="en-US" sz="1200" dirty="0"/>
          </a:p>
        </p:txBody>
      </p:sp>
      <p:sp>
        <p:nvSpPr>
          <p:cNvPr id="16" name="TextBox 15"/>
          <p:cNvSpPr txBox="1"/>
          <p:nvPr/>
        </p:nvSpPr>
        <p:spPr>
          <a:xfrm>
            <a:off x="2496188" y="2971800"/>
            <a:ext cx="1175578" cy="461665"/>
          </a:xfrm>
          <a:prstGeom prst="rect">
            <a:avLst/>
          </a:prstGeom>
          <a:noFill/>
        </p:spPr>
        <p:txBody>
          <a:bodyPr wrap="none" rtlCol="0">
            <a:spAutoFit/>
          </a:bodyPr>
          <a:lstStyle/>
          <a:p>
            <a:pPr algn="ctr"/>
            <a:r>
              <a:rPr lang="en-US" sz="1200" dirty="0" smtClean="0"/>
              <a:t>Dr. Kevin McLin </a:t>
            </a:r>
          </a:p>
          <a:p>
            <a:r>
              <a:rPr lang="en-US" sz="1200" dirty="0" smtClean="0"/>
              <a:t>GTN Director</a:t>
            </a:r>
            <a:endParaRPr lang="en-US" sz="1200" dirty="0"/>
          </a:p>
        </p:txBody>
      </p:sp>
      <p:sp>
        <p:nvSpPr>
          <p:cNvPr id="17" name="TextBox 16"/>
          <p:cNvSpPr txBox="1"/>
          <p:nvPr/>
        </p:nvSpPr>
        <p:spPr>
          <a:xfrm>
            <a:off x="3743794" y="2971800"/>
            <a:ext cx="1895006" cy="461665"/>
          </a:xfrm>
          <a:prstGeom prst="rect">
            <a:avLst/>
          </a:prstGeom>
          <a:noFill/>
        </p:spPr>
        <p:txBody>
          <a:bodyPr wrap="none" rtlCol="0">
            <a:spAutoFit/>
          </a:bodyPr>
          <a:lstStyle/>
          <a:p>
            <a:pPr algn="ctr"/>
            <a:r>
              <a:rPr lang="en-US" sz="1200" dirty="0" smtClean="0"/>
              <a:t>Dr. Carolyn Peruta</a:t>
            </a:r>
          </a:p>
          <a:p>
            <a:r>
              <a:rPr lang="en-US" sz="1200" dirty="0"/>
              <a:t>Education Support Scientist</a:t>
            </a:r>
          </a:p>
        </p:txBody>
      </p:sp>
      <p:sp>
        <p:nvSpPr>
          <p:cNvPr id="18" name="TextBox 17"/>
          <p:cNvSpPr txBox="1"/>
          <p:nvPr/>
        </p:nvSpPr>
        <p:spPr>
          <a:xfrm>
            <a:off x="240790" y="5103732"/>
            <a:ext cx="1387367" cy="461665"/>
          </a:xfrm>
          <a:prstGeom prst="rect">
            <a:avLst/>
          </a:prstGeom>
          <a:noFill/>
        </p:spPr>
        <p:txBody>
          <a:bodyPr wrap="none" rtlCol="0">
            <a:spAutoFit/>
          </a:bodyPr>
          <a:lstStyle/>
          <a:p>
            <a:pPr algn="ctr"/>
            <a:r>
              <a:rPr lang="en-US" sz="1200" dirty="0" smtClean="0"/>
              <a:t>Aurore Simonnet</a:t>
            </a:r>
          </a:p>
          <a:p>
            <a:r>
              <a:rPr lang="en-US" sz="1200" dirty="0"/>
              <a:t>Scientific Illustrator</a:t>
            </a:r>
          </a:p>
        </p:txBody>
      </p:sp>
      <p:sp>
        <p:nvSpPr>
          <p:cNvPr id="19" name="TextBox 18"/>
          <p:cNvSpPr txBox="1"/>
          <p:nvPr/>
        </p:nvSpPr>
        <p:spPr>
          <a:xfrm>
            <a:off x="1745492" y="5103732"/>
            <a:ext cx="1943674" cy="461665"/>
          </a:xfrm>
          <a:prstGeom prst="rect">
            <a:avLst/>
          </a:prstGeom>
          <a:noFill/>
        </p:spPr>
        <p:txBody>
          <a:bodyPr wrap="none" rtlCol="0">
            <a:spAutoFit/>
          </a:bodyPr>
          <a:lstStyle/>
          <a:p>
            <a:pPr algn="ctr"/>
            <a:r>
              <a:rPr lang="en-US" sz="1200" dirty="0" smtClean="0"/>
              <a:t>Laura Chase</a:t>
            </a:r>
          </a:p>
          <a:p>
            <a:pPr algn="ctr"/>
            <a:r>
              <a:rPr lang="en-US" sz="1200" dirty="0" smtClean="0"/>
              <a:t>Project </a:t>
            </a:r>
            <a:r>
              <a:rPr lang="en-US" sz="1200" dirty="0"/>
              <a:t>Support Coordinator</a:t>
            </a:r>
          </a:p>
        </p:txBody>
      </p:sp>
      <p:sp>
        <p:nvSpPr>
          <p:cNvPr id="20" name="TextBox 19"/>
          <p:cNvSpPr txBox="1"/>
          <p:nvPr/>
        </p:nvSpPr>
        <p:spPr>
          <a:xfrm>
            <a:off x="3627432" y="5103732"/>
            <a:ext cx="1587294" cy="461665"/>
          </a:xfrm>
          <a:prstGeom prst="rect">
            <a:avLst/>
          </a:prstGeom>
          <a:noFill/>
        </p:spPr>
        <p:txBody>
          <a:bodyPr wrap="none" rtlCol="0">
            <a:spAutoFit/>
          </a:bodyPr>
          <a:lstStyle/>
          <a:p>
            <a:pPr algn="ctr"/>
            <a:r>
              <a:rPr lang="en-US" sz="1200" dirty="0" smtClean="0"/>
              <a:t>David McCall</a:t>
            </a:r>
          </a:p>
          <a:p>
            <a:pPr algn="ctr"/>
            <a:r>
              <a:rPr lang="en-US" sz="1200" dirty="0" smtClean="0"/>
              <a:t>Systems Administrator</a:t>
            </a:r>
            <a:endParaRPr lang="en-US" sz="1200" dirty="0"/>
          </a:p>
        </p:txBody>
      </p:sp>
      <p:sp>
        <p:nvSpPr>
          <p:cNvPr id="21" name="TextBox 20"/>
          <p:cNvSpPr txBox="1"/>
          <p:nvPr/>
        </p:nvSpPr>
        <p:spPr>
          <a:xfrm>
            <a:off x="5580661" y="3043535"/>
            <a:ext cx="1658339" cy="461665"/>
          </a:xfrm>
          <a:prstGeom prst="rect">
            <a:avLst/>
          </a:prstGeom>
          <a:noFill/>
        </p:spPr>
        <p:txBody>
          <a:bodyPr wrap="none" rtlCol="0">
            <a:spAutoFit/>
          </a:bodyPr>
          <a:lstStyle/>
          <a:p>
            <a:pPr algn="ctr"/>
            <a:r>
              <a:rPr lang="en-US" sz="1200" dirty="0" smtClean="0"/>
              <a:t>Lauryn Loudermilk</a:t>
            </a:r>
          </a:p>
          <a:p>
            <a:r>
              <a:rPr lang="en-US" sz="1200" dirty="0" smtClean="0"/>
              <a:t>Student Assistant – CS</a:t>
            </a:r>
            <a:endParaRPr lang="en-US" sz="1200" dirty="0"/>
          </a:p>
        </p:txBody>
      </p:sp>
      <p:sp>
        <p:nvSpPr>
          <p:cNvPr id="22" name="TextBox 21"/>
          <p:cNvSpPr txBox="1"/>
          <p:nvPr/>
        </p:nvSpPr>
        <p:spPr>
          <a:xfrm>
            <a:off x="5257800" y="5103732"/>
            <a:ext cx="1863523" cy="461665"/>
          </a:xfrm>
          <a:prstGeom prst="rect">
            <a:avLst/>
          </a:prstGeom>
          <a:noFill/>
        </p:spPr>
        <p:txBody>
          <a:bodyPr wrap="none" rtlCol="0">
            <a:spAutoFit/>
          </a:bodyPr>
          <a:lstStyle/>
          <a:p>
            <a:pPr algn="ctr"/>
            <a:r>
              <a:rPr lang="en-US" sz="1200" dirty="0" smtClean="0"/>
              <a:t>Kevin Zack</a:t>
            </a:r>
          </a:p>
          <a:p>
            <a:r>
              <a:rPr lang="en-US" sz="1200" dirty="0" smtClean="0"/>
              <a:t>Student Assistant – Physics</a:t>
            </a:r>
            <a:endParaRPr lang="en-US" sz="1200" dirty="0"/>
          </a:p>
        </p:txBody>
      </p:sp>
      <p:pic>
        <p:nvPicPr>
          <p:cNvPr id="1041"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646" y="155306"/>
            <a:ext cx="8762981" cy="911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Picture 2" descr="Juanita Tenorio Ruiz"/>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2749" y="1303469"/>
            <a:ext cx="1315721" cy="17491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 name="Picture 4" descr="Amandepp Gill"/>
          <p:cNvPicPr>
            <a:picLocks noChangeAspect="1" noChangeArrowheads="1"/>
          </p:cNvPicPr>
          <p:nvPr/>
        </p:nvPicPr>
        <p:blipFill rotWithShape="1">
          <a:blip r:embed="rId11">
            <a:extLst>
              <a:ext uri="{28A0092B-C50C-407E-A947-70E740481C1C}">
                <a14:useLocalDpi xmlns:a14="http://schemas.microsoft.com/office/drawing/2010/main" val="0"/>
              </a:ext>
            </a:extLst>
          </a:blip>
          <a:srcRect l="14665" r="16535"/>
          <a:stretch/>
        </p:blipFill>
        <p:spPr bwMode="auto">
          <a:xfrm>
            <a:off x="7546391" y="3611855"/>
            <a:ext cx="1310620" cy="14287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23" name="TextBox 22"/>
          <p:cNvSpPr txBox="1"/>
          <p:nvPr/>
        </p:nvSpPr>
        <p:spPr>
          <a:xfrm>
            <a:off x="7113419" y="3043535"/>
            <a:ext cx="1954381" cy="461665"/>
          </a:xfrm>
          <a:prstGeom prst="rect">
            <a:avLst/>
          </a:prstGeom>
          <a:noFill/>
        </p:spPr>
        <p:txBody>
          <a:bodyPr wrap="none" rtlCol="0">
            <a:spAutoFit/>
          </a:bodyPr>
          <a:lstStyle/>
          <a:p>
            <a:pPr algn="ctr"/>
            <a:r>
              <a:rPr lang="en-US" sz="1200" dirty="0"/>
              <a:t>Juanita </a:t>
            </a:r>
            <a:r>
              <a:rPr lang="en-US" sz="1200" dirty="0" err="1"/>
              <a:t>Tenorio</a:t>
            </a:r>
            <a:endParaRPr lang="en-US" sz="1200" dirty="0"/>
          </a:p>
          <a:p>
            <a:r>
              <a:rPr lang="en-US" sz="1200" dirty="0" smtClean="0"/>
              <a:t>Student Assistant – Business</a:t>
            </a:r>
            <a:endParaRPr lang="en-US" sz="1200" dirty="0"/>
          </a:p>
        </p:txBody>
      </p:sp>
      <p:sp>
        <p:nvSpPr>
          <p:cNvPr id="24" name="TextBox 23"/>
          <p:cNvSpPr txBox="1"/>
          <p:nvPr/>
        </p:nvSpPr>
        <p:spPr>
          <a:xfrm>
            <a:off x="7280477" y="5103732"/>
            <a:ext cx="1863523" cy="461665"/>
          </a:xfrm>
          <a:prstGeom prst="rect">
            <a:avLst/>
          </a:prstGeom>
          <a:noFill/>
        </p:spPr>
        <p:txBody>
          <a:bodyPr wrap="none" rtlCol="0">
            <a:spAutoFit/>
          </a:bodyPr>
          <a:lstStyle/>
          <a:p>
            <a:pPr algn="ctr"/>
            <a:r>
              <a:rPr lang="en-US" sz="1200" dirty="0" err="1"/>
              <a:t>Amandeep</a:t>
            </a:r>
            <a:r>
              <a:rPr lang="en-US" sz="1200" dirty="0"/>
              <a:t> Gill</a:t>
            </a:r>
          </a:p>
          <a:p>
            <a:pPr algn="ctr"/>
            <a:r>
              <a:rPr lang="en-US" sz="1200" dirty="0" smtClean="0"/>
              <a:t>Student Assistant – Physics</a:t>
            </a:r>
            <a:endParaRPr lang="en-US" sz="1200" dirty="0"/>
          </a:p>
        </p:txBody>
      </p:sp>
      <p:pic>
        <p:nvPicPr>
          <p:cNvPr id="25" name="Picture 24"/>
          <p:cNvPicPr>
            <a:picLocks noChangeAspect="1"/>
          </p:cNvPicPr>
          <p:nvPr/>
        </p:nvPicPr>
        <p:blipFill rotWithShape="1">
          <a:blip r:embed="rId12" cstate="print">
            <a:extLst>
              <a:ext uri="{28A0092B-C50C-407E-A947-70E740481C1C}">
                <a14:useLocalDpi xmlns:a14="http://schemas.microsoft.com/office/drawing/2010/main" val="0"/>
              </a:ext>
            </a:extLst>
          </a:blip>
          <a:srcRect l="3955" t="12054" r="2372" b="9184"/>
          <a:stretch/>
        </p:blipFill>
        <p:spPr>
          <a:xfrm>
            <a:off x="101600" y="1303469"/>
            <a:ext cx="2151320" cy="158525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5-Point Star 3"/>
          <p:cNvSpPr/>
          <p:nvPr/>
        </p:nvSpPr>
        <p:spPr>
          <a:xfrm>
            <a:off x="381000" y="22860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5486400" y="4114800"/>
            <a:ext cx="381000" cy="304800"/>
          </a:xfrm>
          <a:prstGeom prst="star5">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7646255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424" y="25959"/>
            <a:ext cx="6190375" cy="1143000"/>
          </a:xfrm>
        </p:spPr>
        <p:txBody>
          <a:bodyPr>
            <a:normAutofit fontScale="90000"/>
          </a:bodyPr>
          <a:lstStyle/>
          <a:p>
            <a:r>
              <a:rPr lang="en-US" dirty="0" smtClean="0">
                <a:solidFill>
                  <a:schemeClr val="tx2">
                    <a:lumMod val="40000"/>
                    <a:lumOff val="60000"/>
                  </a:schemeClr>
                </a:solidFill>
                <a:latin typeface="Century Gothic" panose="020B0502020202020204" pitchFamily="34" charset="0"/>
              </a:rPr>
              <a:t>High Powered Rocketry </a:t>
            </a:r>
            <a:br>
              <a:rPr lang="en-US" dirty="0" smtClean="0">
                <a:solidFill>
                  <a:schemeClr val="tx2">
                    <a:lumMod val="40000"/>
                    <a:lumOff val="60000"/>
                  </a:schemeClr>
                </a:solidFill>
                <a:latin typeface="Century Gothic" panose="020B0502020202020204" pitchFamily="34" charset="0"/>
              </a:rPr>
            </a:br>
            <a:r>
              <a:rPr lang="en-US" dirty="0" smtClean="0">
                <a:solidFill>
                  <a:schemeClr val="tx2">
                    <a:lumMod val="40000"/>
                    <a:lumOff val="60000"/>
                  </a:schemeClr>
                </a:solidFill>
                <a:latin typeface="Century Gothic" panose="020B0502020202020204" pitchFamily="34" charset="0"/>
              </a:rPr>
              <a:t>and YOU</a:t>
            </a:r>
            <a:endParaRPr lang="en-US" dirty="0">
              <a:solidFill>
                <a:schemeClr val="tx2">
                  <a:lumMod val="40000"/>
                  <a:lumOff val="60000"/>
                </a:schemeClr>
              </a:solidFill>
              <a:latin typeface="Century Gothic" panose="020B0502020202020204" pitchFamily="34" charset="0"/>
            </a:endParaRPr>
          </a:p>
        </p:txBody>
      </p:sp>
      <p:pic>
        <p:nvPicPr>
          <p:cNvPr id="7170" name="Picture 2" descr="Tripoli Rocketry Association,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98579"/>
            <a:ext cx="1634012" cy="71044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nar.org/pinkbook/images/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0530" y="220910"/>
            <a:ext cx="599469" cy="1028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2668" y="1371600"/>
            <a:ext cx="3505200" cy="39703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smtClean="0">
                <a:latin typeface="Century Gothic" panose="020B0502020202020204" pitchFamily="34" charset="0"/>
              </a:rPr>
              <a:t>Certification Process:</a:t>
            </a:r>
          </a:p>
          <a:p>
            <a:endParaRPr lang="en-US" b="1" dirty="0" smtClean="0">
              <a:latin typeface="Century Gothic" panose="020B0502020202020204" pitchFamily="34" charset="0"/>
            </a:endParaRPr>
          </a:p>
          <a:p>
            <a:r>
              <a:rPr lang="en-US" b="1" dirty="0" smtClean="0">
                <a:latin typeface="Century Gothic" panose="020B0502020202020204" pitchFamily="34" charset="0"/>
              </a:rPr>
              <a:t>Level 1 </a:t>
            </a:r>
            <a:r>
              <a:rPr lang="en-US" dirty="0" smtClean="0">
                <a:latin typeface="Century Gothic" panose="020B0502020202020204" pitchFamily="34" charset="0"/>
              </a:rPr>
              <a:t>– Build, fly and recover an airframe on an L1 motor</a:t>
            </a:r>
          </a:p>
          <a:p>
            <a:endParaRPr lang="en-US" dirty="0" smtClean="0">
              <a:latin typeface="Century Gothic" panose="020B0502020202020204" pitchFamily="34" charset="0"/>
            </a:endParaRPr>
          </a:p>
          <a:p>
            <a:r>
              <a:rPr lang="en-US" b="1" dirty="0">
                <a:latin typeface="Century Gothic" panose="020B0502020202020204" pitchFamily="34" charset="0"/>
              </a:rPr>
              <a:t>Level </a:t>
            </a:r>
            <a:r>
              <a:rPr lang="en-US" b="1" dirty="0" smtClean="0">
                <a:latin typeface="Century Gothic" panose="020B0502020202020204" pitchFamily="34" charset="0"/>
              </a:rPr>
              <a:t>2 </a:t>
            </a:r>
            <a:r>
              <a:rPr lang="en-US" dirty="0">
                <a:latin typeface="Century Gothic" panose="020B0502020202020204" pitchFamily="34" charset="0"/>
              </a:rPr>
              <a:t>– Build, </a:t>
            </a:r>
            <a:r>
              <a:rPr lang="en-US" dirty="0" smtClean="0">
                <a:latin typeface="Century Gothic" panose="020B0502020202020204" pitchFamily="34" charset="0"/>
              </a:rPr>
              <a:t>fly </a:t>
            </a:r>
            <a:r>
              <a:rPr lang="en-US" dirty="0">
                <a:latin typeface="Century Gothic" panose="020B0502020202020204" pitchFamily="34" charset="0"/>
              </a:rPr>
              <a:t>and recover an airframe on an </a:t>
            </a:r>
            <a:r>
              <a:rPr lang="en-US" dirty="0" smtClean="0">
                <a:latin typeface="Century Gothic" panose="020B0502020202020204" pitchFamily="34" charset="0"/>
              </a:rPr>
              <a:t>L2 motor and pass a written test</a:t>
            </a:r>
          </a:p>
          <a:p>
            <a:endParaRPr lang="en-US" dirty="0" smtClean="0">
              <a:latin typeface="Century Gothic" panose="020B0502020202020204" pitchFamily="34" charset="0"/>
            </a:endParaRPr>
          </a:p>
          <a:p>
            <a:r>
              <a:rPr lang="en-US" b="1" dirty="0" smtClean="0">
                <a:latin typeface="Century Gothic" panose="020B0502020202020204" pitchFamily="34" charset="0"/>
              </a:rPr>
              <a:t>Level 3 </a:t>
            </a:r>
            <a:r>
              <a:rPr lang="en-US" dirty="0" smtClean="0">
                <a:latin typeface="Century Gothic" panose="020B0502020202020204" pitchFamily="34" charset="0"/>
              </a:rPr>
              <a:t>- </a:t>
            </a:r>
            <a:r>
              <a:rPr lang="en-US" dirty="0">
                <a:latin typeface="Century Gothic" panose="020B0502020202020204" pitchFamily="34" charset="0"/>
              </a:rPr>
              <a:t>Build, </a:t>
            </a:r>
            <a:r>
              <a:rPr lang="en-US" dirty="0" smtClean="0">
                <a:latin typeface="Century Gothic" panose="020B0502020202020204" pitchFamily="34" charset="0"/>
              </a:rPr>
              <a:t>fly </a:t>
            </a:r>
            <a:r>
              <a:rPr lang="en-US" dirty="0">
                <a:latin typeface="Century Gothic" panose="020B0502020202020204" pitchFamily="34" charset="0"/>
              </a:rPr>
              <a:t>and recover an airframe on an </a:t>
            </a:r>
            <a:r>
              <a:rPr lang="en-US" dirty="0" smtClean="0">
                <a:latin typeface="Century Gothic" panose="020B0502020202020204" pitchFamily="34" charset="0"/>
              </a:rPr>
              <a:t>L3 motor using electronics</a:t>
            </a:r>
            <a:endParaRPr lang="en-US" dirty="0">
              <a:latin typeface="Century Gothic" panose="020B0502020202020204" pitchFamily="34" charset="0"/>
            </a:endParaRPr>
          </a:p>
          <a:p>
            <a:endParaRPr lang="en-US" dirty="0" smtClean="0">
              <a:latin typeface="Century Gothic" panose="020B0502020202020204" pitchFamily="34" charset="0"/>
            </a:endParaRPr>
          </a:p>
        </p:txBody>
      </p:sp>
      <p:sp>
        <p:nvSpPr>
          <p:cNvPr id="4" name="Rectangle 3"/>
          <p:cNvSpPr/>
          <p:nvPr/>
        </p:nvSpPr>
        <p:spPr>
          <a:xfrm>
            <a:off x="4485669" y="1384401"/>
            <a:ext cx="4191000" cy="34163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latin typeface="Century Gothic" panose="020B0502020202020204" pitchFamily="34" charset="0"/>
              </a:rPr>
              <a:t>Upcoming Launches:</a:t>
            </a:r>
          </a:p>
          <a:p>
            <a:endParaRPr lang="en-US" b="1" dirty="0" smtClean="0">
              <a:latin typeface="Century Gothic" panose="020B0502020202020204" pitchFamily="34" charset="0"/>
            </a:endParaRPr>
          </a:p>
          <a:p>
            <a:r>
              <a:rPr lang="en-US" b="1" dirty="0" smtClean="0">
                <a:latin typeface="Century Gothic" panose="020B0502020202020204" pitchFamily="34" charset="0"/>
              </a:rPr>
              <a:t>LUNAR: December 7, 2013</a:t>
            </a:r>
            <a:r>
              <a:rPr lang="en-US" dirty="0" smtClean="0">
                <a:latin typeface="Century Gothic" panose="020B0502020202020204" pitchFamily="34" charset="0"/>
              </a:rPr>
              <a:t>: Snow Ranch (needs to rain before then. Or maybe December 14 or January 4, 2014.)</a:t>
            </a:r>
            <a:endParaRPr lang="en-US" dirty="0">
              <a:latin typeface="Century Gothic" panose="020B0502020202020204" pitchFamily="34" charset="0"/>
            </a:endParaRPr>
          </a:p>
          <a:p>
            <a:endParaRPr lang="en-US" dirty="0" smtClean="0">
              <a:latin typeface="Century Gothic" panose="020B0502020202020204" pitchFamily="34" charset="0"/>
            </a:endParaRPr>
          </a:p>
          <a:p>
            <a:r>
              <a:rPr lang="en-US" b="1" dirty="0" smtClean="0">
                <a:latin typeface="Century Gothic" panose="020B0502020202020204" pitchFamily="34" charset="0"/>
              </a:rPr>
              <a:t>ROC: December 14, 2013 then January 11, 2014 - </a:t>
            </a:r>
            <a:r>
              <a:rPr lang="en-US" dirty="0" smtClean="0">
                <a:latin typeface="Century Gothic" panose="020B0502020202020204" pitchFamily="34" charset="0"/>
              </a:rPr>
              <a:t>Lucerne</a:t>
            </a:r>
            <a:endParaRPr lang="en-US" dirty="0">
              <a:latin typeface="Century Gothic" panose="020B0502020202020204" pitchFamily="34" charset="0"/>
            </a:endParaRPr>
          </a:p>
          <a:p>
            <a:endParaRPr lang="en-US" dirty="0" smtClean="0">
              <a:latin typeface="Century Gothic" panose="020B0502020202020204" pitchFamily="34" charset="0"/>
            </a:endParaRPr>
          </a:p>
          <a:p>
            <a:r>
              <a:rPr lang="en-US" b="1" dirty="0" err="1" smtClean="0">
                <a:latin typeface="Century Gothic" panose="020B0502020202020204" pitchFamily="34" charset="0"/>
              </a:rPr>
              <a:t>AeroPAC</a:t>
            </a:r>
            <a:r>
              <a:rPr lang="en-US" b="1" dirty="0" smtClean="0">
                <a:latin typeface="Century Gothic" panose="020B0502020202020204" pitchFamily="34" charset="0"/>
              </a:rPr>
              <a:t>: June 20-22, 2014</a:t>
            </a:r>
            <a:r>
              <a:rPr lang="en-US" dirty="0" smtClean="0">
                <a:latin typeface="Century Gothic" panose="020B0502020202020204" pitchFamily="34" charset="0"/>
              </a:rPr>
              <a:t/>
            </a:r>
            <a:br>
              <a:rPr lang="en-US" dirty="0" smtClean="0">
                <a:latin typeface="Century Gothic" panose="020B0502020202020204" pitchFamily="34" charset="0"/>
              </a:rPr>
            </a:br>
            <a:r>
              <a:rPr lang="en-US" dirty="0" smtClean="0">
                <a:latin typeface="Century Gothic" panose="020B0502020202020204" pitchFamily="34" charset="0"/>
              </a:rPr>
              <a:t>Mudrock – Black Rock</a:t>
            </a:r>
            <a:endParaRPr lang="en-US" dirty="0">
              <a:latin typeface="Century Gothic" panose="020B0502020202020204" pitchFamily="34" charset="0"/>
            </a:endParaRPr>
          </a:p>
        </p:txBody>
      </p:sp>
      <p:sp>
        <p:nvSpPr>
          <p:cNvPr id="5" name="TextBox 4"/>
          <p:cNvSpPr txBox="1"/>
          <p:nvPr/>
        </p:nvSpPr>
        <p:spPr>
          <a:xfrm>
            <a:off x="391333" y="5638800"/>
            <a:ext cx="8524067" cy="923330"/>
          </a:xfrm>
          <a:prstGeom prst="rect">
            <a:avLst/>
          </a:prstGeom>
          <a:noFill/>
        </p:spPr>
        <p:txBody>
          <a:bodyPr wrap="square" rtlCol="0">
            <a:spAutoFit/>
          </a:bodyPr>
          <a:lstStyle/>
          <a:p>
            <a:pPr algn="ctr"/>
            <a:r>
              <a:rPr lang="en-US" dirty="0" smtClean="0">
                <a:latin typeface="Century Gothic" panose="020B0502020202020204" pitchFamily="34" charset="0"/>
              </a:rPr>
              <a:t>LUNAR </a:t>
            </a:r>
            <a:r>
              <a:rPr lang="en-US" dirty="0">
                <a:latin typeface="Century Gothic" panose="020B0502020202020204" pitchFamily="34" charset="0"/>
                <a:hlinkClick r:id="rId4"/>
              </a:rPr>
              <a:t>http://lunar.org</a:t>
            </a:r>
            <a:r>
              <a:rPr lang="en-US" dirty="0" smtClean="0">
                <a:latin typeface="Century Gothic" panose="020B0502020202020204" pitchFamily="34" charset="0"/>
                <a:hlinkClick r:id="rId4"/>
              </a:rPr>
              <a:t>/</a:t>
            </a:r>
            <a:r>
              <a:rPr lang="en-US" dirty="0" smtClean="0">
                <a:latin typeface="Century Gothic" panose="020B0502020202020204" pitchFamily="34" charset="0"/>
              </a:rPr>
              <a:t>    </a:t>
            </a:r>
          </a:p>
          <a:p>
            <a:pPr algn="ctr"/>
            <a:r>
              <a:rPr lang="en-US" dirty="0" smtClean="0">
                <a:latin typeface="Century Gothic" panose="020B0502020202020204" pitchFamily="34" charset="0"/>
              </a:rPr>
              <a:t>AeroPac  </a:t>
            </a:r>
            <a:r>
              <a:rPr lang="en-US" dirty="0">
                <a:latin typeface="Century Gothic" panose="020B0502020202020204" pitchFamily="34" charset="0"/>
                <a:hlinkClick r:id="rId5"/>
              </a:rPr>
              <a:t>http://aeropac.org</a:t>
            </a:r>
            <a:r>
              <a:rPr lang="en-US" dirty="0" smtClean="0">
                <a:latin typeface="Century Gothic" panose="020B0502020202020204" pitchFamily="34" charset="0"/>
                <a:hlinkClick r:id="rId5"/>
              </a:rPr>
              <a:t>/</a:t>
            </a:r>
            <a:r>
              <a:rPr lang="en-US" dirty="0" smtClean="0">
                <a:latin typeface="Century Gothic" panose="020B0502020202020204" pitchFamily="34" charset="0"/>
              </a:rPr>
              <a:t>     </a:t>
            </a:r>
          </a:p>
          <a:p>
            <a:pPr algn="ctr"/>
            <a:r>
              <a:rPr lang="en-US" dirty="0" smtClean="0">
                <a:latin typeface="Century Gothic" panose="020B0502020202020204" pitchFamily="34" charset="0"/>
              </a:rPr>
              <a:t>ROC </a:t>
            </a:r>
            <a:r>
              <a:rPr lang="en-US" dirty="0">
                <a:latin typeface="Century Gothic" panose="020B0502020202020204" pitchFamily="34" charset="0"/>
                <a:hlinkClick r:id="rId6"/>
              </a:rPr>
              <a:t>http://rocstock.org/</a:t>
            </a:r>
            <a:endParaRPr lang="en-US" dirty="0">
              <a:latin typeface="Century Gothic" panose="020B0502020202020204" pitchFamily="34" charset="0"/>
            </a:endParaRPr>
          </a:p>
        </p:txBody>
      </p:sp>
    </p:spTree>
    <p:extLst>
      <p:ext uri="{BB962C8B-B14F-4D97-AF65-F5344CB8AC3E}">
        <p14:creationId xmlns:p14="http://schemas.microsoft.com/office/powerpoint/2010/main" val="220384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20604"/>
            <a:ext cx="8229600" cy="8842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tx2">
                    <a:lumMod val="40000"/>
                    <a:lumOff val="60000"/>
                  </a:schemeClr>
                </a:solidFill>
                <a:latin typeface="Century Gothic" panose="020B0502020202020204" pitchFamily="34" charset="0"/>
              </a:rPr>
              <a:t>Tethered Balloons</a:t>
            </a:r>
            <a:endParaRPr lang="en-US" dirty="0">
              <a:solidFill>
                <a:schemeClr val="tx2">
                  <a:lumMod val="40000"/>
                  <a:lumOff val="60000"/>
                </a:schemeClr>
              </a:solidFill>
              <a:latin typeface="Century Gothic" panose="020B0502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276349"/>
            <a:ext cx="2830085" cy="50203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05213" y="1447800"/>
            <a:ext cx="449580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Doesn’t require certification or complicated FAA clearance</a:t>
            </a:r>
          </a:p>
          <a:p>
            <a:pPr marL="285750" indent="-285750">
              <a:buFont typeface="Arial" panose="020B0604020202020204" pitchFamily="34" charset="0"/>
              <a:buChar char="•"/>
            </a:pPr>
            <a:r>
              <a:rPr lang="en-US" sz="2400" dirty="0" smtClean="0"/>
              <a:t>Less expensive</a:t>
            </a:r>
          </a:p>
          <a:p>
            <a:pPr marL="285750" indent="-285750">
              <a:buFont typeface="Arial" panose="020B0604020202020204" pitchFamily="34" charset="0"/>
              <a:buChar char="•"/>
            </a:pPr>
            <a:r>
              <a:rPr lang="en-US" sz="2400" dirty="0" smtClean="0"/>
              <a:t>Doesn’t require advanced equipment for telemetry</a:t>
            </a:r>
          </a:p>
          <a:p>
            <a:pPr marL="285750" indent="-285750">
              <a:buFont typeface="Arial" panose="020B0604020202020204" pitchFamily="34" charset="0"/>
              <a:buChar char="•"/>
            </a:pPr>
            <a:r>
              <a:rPr lang="en-US" sz="2400" dirty="0" smtClean="0"/>
              <a:t>Less constraints on payload size and weight</a:t>
            </a:r>
          </a:p>
          <a:p>
            <a:pPr marL="285750" indent="-285750">
              <a:buFont typeface="Arial" panose="020B0604020202020204" pitchFamily="34" charset="0"/>
              <a:buChar char="•"/>
            </a:pPr>
            <a:r>
              <a:rPr lang="en-US" sz="2400" dirty="0" smtClean="0"/>
              <a:t>Can be flown tethered to 1,000 feet or untethered</a:t>
            </a:r>
          </a:p>
          <a:p>
            <a:pPr marL="285750" indent="-285750">
              <a:buFont typeface="Arial" panose="020B0604020202020204" pitchFamily="34" charset="0"/>
              <a:buChar char="•"/>
            </a:pPr>
            <a:r>
              <a:rPr lang="en-US" sz="2400" dirty="0" smtClean="0"/>
              <a:t>Greater control over altitude</a:t>
            </a:r>
          </a:p>
          <a:p>
            <a:pPr marL="285750" indent="-285750">
              <a:buFont typeface="Arial" panose="020B0604020202020204" pitchFamily="34" charset="0"/>
              <a:buChar char="•"/>
            </a:pPr>
            <a:r>
              <a:rPr lang="en-US" sz="2400" dirty="0" smtClean="0"/>
              <a:t>Much longer time series for data</a:t>
            </a:r>
            <a:endParaRPr lang="en-US" sz="2400" dirty="0"/>
          </a:p>
        </p:txBody>
      </p:sp>
    </p:spTree>
    <p:extLst>
      <p:ext uri="{BB962C8B-B14F-4D97-AF65-F5344CB8AC3E}">
        <p14:creationId xmlns:p14="http://schemas.microsoft.com/office/powerpoint/2010/main" val="42459943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381000"/>
            <a:ext cx="8229600" cy="8842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smtClean="0">
                <a:solidFill>
                  <a:srgbClr val="1F497D">
                    <a:lumMod val="40000"/>
                    <a:lumOff val="60000"/>
                  </a:srgbClr>
                </a:solidFill>
                <a:latin typeface="Century Gothic" panose="020B0502020202020204" pitchFamily="34" charset="0"/>
              </a:rPr>
              <a:t>Balloonfest</a:t>
            </a:r>
            <a:endParaRPr lang="en-US" dirty="0">
              <a:solidFill>
                <a:srgbClr val="1F497D">
                  <a:lumMod val="40000"/>
                  <a:lumOff val="60000"/>
                </a:srgbClr>
              </a:solidFill>
              <a:latin typeface="Century Gothic" panose="020B0502020202020204" pitchFamily="34" charset="0"/>
            </a:endParaRPr>
          </a:p>
        </p:txBody>
      </p:sp>
      <p:sp>
        <p:nvSpPr>
          <p:cNvPr id="5" name="TextBox 4"/>
          <p:cNvSpPr txBox="1"/>
          <p:nvPr/>
        </p:nvSpPr>
        <p:spPr>
          <a:xfrm>
            <a:off x="405212" y="1447800"/>
            <a:ext cx="7748187"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Regional </a:t>
            </a:r>
            <a:r>
              <a:rPr lang="en-US" sz="2400" dirty="0" err="1" smtClean="0"/>
              <a:t>Balloonfest</a:t>
            </a:r>
            <a:r>
              <a:rPr lang="en-US" sz="2400" dirty="0" smtClean="0"/>
              <a:t> – December 7, 2013 </a:t>
            </a:r>
          </a:p>
          <a:p>
            <a:pPr marL="742950" lvl="1" indent="-285750">
              <a:buFont typeface="Arial" panose="020B0604020202020204" pitchFamily="34" charset="0"/>
              <a:buChar char="•"/>
            </a:pPr>
            <a:r>
              <a:rPr lang="en-US" sz="2400" dirty="0" smtClean="0"/>
              <a:t>Allan Hancock College, Santa Maria, CA</a:t>
            </a:r>
          </a:p>
          <a:p>
            <a:pPr marL="285750" indent="-285750">
              <a:buFont typeface="Arial" panose="020B0604020202020204" pitchFamily="34" charset="0"/>
              <a:buChar char="•"/>
            </a:pPr>
            <a:r>
              <a:rPr lang="en-US" sz="2400" dirty="0" smtClean="0"/>
              <a:t>Championship </a:t>
            </a:r>
            <a:r>
              <a:rPr lang="en-US" sz="2400" dirty="0" err="1" smtClean="0"/>
              <a:t>Balloonfest</a:t>
            </a:r>
            <a:r>
              <a:rPr lang="en-US" sz="2400" dirty="0" smtClean="0"/>
              <a:t> – May 3, 2014</a:t>
            </a:r>
          </a:p>
          <a:p>
            <a:pPr marL="742950" lvl="1" indent="-285750">
              <a:buFont typeface="Arial" panose="020B0604020202020204" pitchFamily="34" charset="0"/>
              <a:buChar char="•"/>
            </a:pPr>
            <a:r>
              <a:rPr lang="en-US" sz="2400" dirty="0" smtClean="0"/>
              <a:t>Tobin James Winery, Paso Robles, CA</a:t>
            </a:r>
          </a:p>
          <a:p>
            <a:pPr marL="285750" indent="-285750">
              <a:buFont typeface="Arial" panose="020B0604020202020204" pitchFamily="34" charset="0"/>
              <a:buChar char="•"/>
            </a:pPr>
            <a:r>
              <a:rPr lang="en-US" sz="2400" dirty="0" smtClean="0"/>
              <a:t>Details:</a:t>
            </a:r>
          </a:p>
          <a:p>
            <a:pPr marL="742950" lvl="1" indent="-285750">
              <a:buFont typeface="Arial" panose="020B0604020202020204" pitchFamily="34" charset="0"/>
              <a:buChar char="•"/>
            </a:pPr>
            <a:r>
              <a:rPr lang="en-US" sz="2400" dirty="0" smtClean="0"/>
              <a:t>Teams of 3-6 students</a:t>
            </a:r>
          </a:p>
          <a:p>
            <a:pPr marL="742950" lvl="1" indent="-285750">
              <a:buFont typeface="Arial" panose="020B0604020202020204" pitchFamily="34" charset="0"/>
              <a:buChar char="•"/>
            </a:pPr>
            <a:r>
              <a:rPr lang="en-US" sz="2400" dirty="0" smtClean="0"/>
              <a:t>Level </a:t>
            </a:r>
            <a:r>
              <a:rPr lang="en-US" sz="2400" dirty="0"/>
              <a:t>1 experiments for elementary and middle school students</a:t>
            </a:r>
          </a:p>
          <a:p>
            <a:pPr marL="742950" lvl="1" indent="-285750">
              <a:buFont typeface="Arial" panose="020B0604020202020204" pitchFamily="34" charset="0"/>
              <a:buChar char="•"/>
            </a:pPr>
            <a:r>
              <a:rPr lang="en-US" sz="2400" dirty="0"/>
              <a:t>Level 2 experiments for HS students</a:t>
            </a:r>
          </a:p>
          <a:p>
            <a:pPr marL="742950" lvl="1" indent="-285750">
              <a:buFont typeface="Arial" panose="020B0604020202020204" pitchFamily="34" charset="0"/>
              <a:buChar char="•"/>
            </a:pPr>
            <a:r>
              <a:rPr lang="en-US" sz="2400" dirty="0"/>
              <a:t>Some room for advanced </a:t>
            </a:r>
            <a:r>
              <a:rPr lang="en-US" sz="2400" dirty="0" smtClean="0"/>
              <a:t>experimenters</a:t>
            </a:r>
          </a:p>
          <a:p>
            <a:pPr marL="742950" lvl="1" indent="-285750">
              <a:buFont typeface="Arial" panose="020B0604020202020204" pitchFamily="34" charset="0"/>
              <a:buChar char="•"/>
            </a:pPr>
            <a:r>
              <a:rPr lang="en-US" sz="2400" dirty="0" smtClean="0"/>
              <a:t>Prizes for best presentations!</a:t>
            </a:r>
          </a:p>
          <a:p>
            <a:pPr marL="285750" indent="-285750">
              <a:buFont typeface="Arial" panose="020B0604020202020204" pitchFamily="34" charset="0"/>
              <a:buChar char="•"/>
            </a:pPr>
            <a:r>
              <a:rPr lang="en-US" sz="2400" dirty="0" smtClean="0"/>
              <a:t>Sponsored by the Endeavour Institute</a:t>
            </a:r>
            <a:endParaRPr lang="en-US" sz="2400" dirty="0"/>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36957935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524000"/>
            <a:ext cx="6600825" cy="44005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
        <p:nvSpPr>
          <p:cNvPr id="4" name="Title 1"/>
          <p:cNvSpPr txBox="1">
            <a:spLocks/>
          </p:cNvSpPr>
          <p:nvPr/>
        </p:nvSpPr>
        <p:spPr>
          <a:xfrm>
            <a:off x="381000" y="381000"/>
            <a:ext cx="8229600" cy="8842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smtClean="0">
                <a:solidFill>
                  <a:schemeClr val="tx2">
                    <a:lumMod val="40000"/>
                    <a:lumOff val="60000"/>
                  </a:schemeClr>
                </a:solidFill>
                <a:latin typeface="Century Gothic" panose="020B0502020202020204" pitchFamily="34" charset="0"/>
              </a:rPr>
              <a:t>Balloonfest</a:t>
            </a:r>
            <a:endParaRPr lang="en-US" dirty="0">
              <a:solidFill>
                <a:schemeClr val="tx2">
                  <a:lumMod val="40000"/>
                  <a:lumOff val="60000"/>
                </a:schemeClr>
              </a:solidFill>
              <a:latin typeface="Century Gothic" panose="020B0502020202020204" pitchFamily="34" charset="0"/>
            </a:endParaRPr>
          </a:p>
        </p:txBody>
      </p:sp>
      <p:sp>
        <p:nvSpPr>
          <p:cNvPr id="3" name="TextBox 2"/>
          <p:cNvSpPr txBox="1"/>
          <p:nvPr/>
        </p:nvSpPr>
        <p:spPr>
          <a:xfrm>
            <a:off x="2819400" y="6172200"/>
            <a:ext cx="3561681" cy="369332"/>
          </a:xfrm>
          <a:prstGeom prst="rect">
            <a:avLst/>
          </a:prstGeom>
          <a:noFill/>
        </p:spPr>
        <p:txBody>
          <a:bodyPr wrap="none" rtlCol="0">
            <a:spAutoFit/>
          </a:bodyPr>
          <a:lstStyle/>
          <a:p>
            <a:r>
              <a:rPr lang="en-US" dirty="0" smtClean="0"/>
              <a:t>Tobin James Cellars, Paso Robles, </a:t>
            </a:r>
            <a:r>
              <a:rPr lang="en-US" dirty="0" err="1" smtClean="0"/>
              <a:t>Ca</a:t>
            </a:r>
            <a:endParaRPr lang="en-US" dirty="0"/>
          </a:p>
        </p:txBody>
      </p:sp>
    </p:spTree>
    <p:extLst>
      <p:ext uri="{BB962C8B-B14F-4D97-AF65-F5344CB8AC3E}">
        <p14:creationId xmlns:p14="http://schemas.microsoft.com/office/powerpoint/2010/main" val="8679384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The S4 Project</a:t>
            </a:r>
            <a:endParaRPr lang="en-US" dirty="0">
              <a:solidFill>
                <a:schemeClr val="bg1"/>
              </a:solidFill>
            </a:endParaRPr>
          </a:p>
        </p:txBody>
      </p:sp>
      <p:sp>
        <p:nvSpPr>
          <p:cNvPr id="3" name="Content Placeholder 2"/>
          <p:cNvSpPr>
            <a:spLocks noGrp="1"/>
          </p:cNvSpPr>
          <p:nvPr>
            <p:ph idx="1"/>
          </p:nvPr>
        </p:nvSpPr>
        <p:spPr/>
        <p:txBody>
          <a:bodyPr>
            <a:normAutofit fontScale="92500" lnSpcReduction="20000"/>
          </a:bodyPr>
          <a:lstStyle/>
          <a:p>
            <a:r>
              <a:rPr lang="en-US" dirty="0" smtClean="0"/>
              <a:t>For the past 3 years, the SSU team has been learning how to fly rockets and balloons, while designing the S4 flight electronics and software</a:t>
            </a:r>
          </a:p>
          <a:p>
            <a:r>
              <a:rPr lang="en-US" dirty="0"/>
              <a:t>We have designed a “flight board” which includes base components and optional sensors and have written an educator guide with background information, instructions and additional resources.</a:t>
            </a:r>
          </a:p>
          <a:p>
            <a:r>
              <a:rPr lang="en-US" dirty="0"/>
              <a:t>Last summer, we trained a group of teachers to build these payloads and launched them </a:t>
            </a:r>
            <a:r>
              <a:rPr lang="en-US" dirty="0" smtClean="0"/>
              <a:t>at Lucerne in </a:t>
            </a:r>
            <a:r>
              <a:rPr lang="en-US" dirty="0"/>
              <a:t>Southern California with ROC</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022606E7-E182-4C54-ADFA-49BE9E905880}"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2937503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40000"/>
                    <a:lumOff val="60000"/>
                  </a:schemeClr>
                </a:solidFill>
                <a:latin typeface="Century Gothic" panose="020B0502020202020204" pitchFamily="34" charset="0"/>
              </a:rPr>
              <a:t>S4 Payload</a:t>
            </a:r>
            <a:endParaRPr lang="en-US" b="1" dirty="0">
              <a:solidFill>
                <a:schemeClr val="tx2">
                  <a:lumMod val="40000"/>
                  <a:lumOff val="60000"/>
                </a:schemeClr>
              </a:solidFill>
              <a:latin typeface="Century Gothic" panose="020B0502020202020204" pitchFamily="34" charset="0"/>
            </a:endParaRPr>
          </a:p>
        </p:txBody>
      </p:sp>
      <p:pic>
        <p:nvPicPr>
          <p:cNvPr id="8194" name="Picture 2" descr="http://s4.sonoma.edu/wp-content/uploads/2013/06/S4Pay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27" y="1600200"/>
            <a:ext cx="8772525" cy="463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4585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3711" y="228600"/>
            <a:ext cx="5063423" cy="3195282"/>
          </a:xfrm>
          <a:prstGeom prst="rect">
            <a:avLst/>
          </a:prstGeom>
        </p:spPr>
      </p:pic>
      <p:sp>
        <p:nvSpPr>
          <p:cNvPr id="4" name="TextBox 3"/>
          <p:cNvSpPr txBox="1"/>
          <p:nvPr/>
        </p:nvSpPr>
        <p:spPr>
          <a:xfrm>
            <a:off x="398805" y="1014578"/>
            <a:ext cx="2326278" cy="769441"/>
          </a:xfrm>
          <a:prstGeom prst="rect">
            <a:avLst/>
          </a:prstGeom>
          <a:noFill/>
        </p:spPr>
        <p:txBody>
          <a:bodyPr wrap="none" rtlCol="0">
            <a:spAutoFit/>
          </a:bodyPr>
          <a:lstStyle/>
          <a:p>
            <a:r>
              <a:rPr lang="en-US" sz="4400" b="1" dirty="0" smtClean="0">
                <a:solidFill>
                  <a:schemeClr val="tx2">
                    <a:lumMod val="40000"/>
                    <a:lumOff val="60000"/>
                  </a:schemeClr>
                </a:solidFill>
                <a:latin typeface="Century Gothic" pitchFamily="34" charset="0"/>
              </a:rPr>
              <a:t>Arduino</a:t>
            </a:r>
            <a:endParaRPr lang="en-US" sz="4400" b="1" dirty="0">
              <a:solidFill>
                <a:schemeClr val="tx2">
                  <a:lumMod val="40000"/>
                  <a:lumOff val="60000"/>
                </a:schemeClr>
              </a:solidFill>
              <a:latin typeface="Century Gothic" pitchFamily="34" charset="0"/>
            </a:endParaRPr>
          </a:p>
        </p:txBody>
      </p:sp>
      <p:sp>
        <p:nvSpPr>
          <p:cNvPr id="5" name="TextBox 4"/>
          <p:cNvSpPr txBox="1"/>
          <p:nvPr/>
        </p:nvSpPr>
        <p:spPr>
          <a:xfrm>
            <a:off x="373878" y="1826241"/>
            <a:ext cx="3444668" cy="3785652"/>
          </a:xfrm>
          <a:prstGeom prst="rect">
            <a:avLst/>
          </a:prstGeom>
          <a:noFill/>
        </p:spPr>
        <p:txBody>
          <a:bodyPr wrap="square" rtlCol="0">
            <a:spAutoFit/>
          </a:bodyPr>
          <a:lstStyle/>
          <a:p>
            <a:pPr marL="285750" indent="-285750">
              <a:buFont typeface="Arial" pitchFamily="34" charset="0"/>
              <a:buChar char="•"/>
            </a:pPr>
            <a:r>
              <a:rPr lang="en-US" sz="1400" dirty="0" smtClean="0">
                <a:latin typeface="Century Gothic" pitchFamily="34" charset="0"/>
              </a:rPr>
              <a:t>Open-source </a:t>
            </a:r>
            <a:r>
              <a:rPr lang="en-US" sz="1400" dirty="0">
                <a:latin typeface="Century Gothic" pitchFamily="34" charset="0"/>
              </a:rPr>
              <a:t>physical computing platform based on a simple microcontroller board, and a </a:t>
            </a:r>
            <a:r>
              <a:rPr lang="en-US" sz="1400" dirty="0" smtClean="0">
                <a:latin typeface="Century Gothic" pitchFamily="34" charset="0"/>
              </a:rPr>
              <a:t>development </a:t>
            </a:r>
            <a:r>
              <a:rPr lang="en-US" sz="1400" dirty="0">
                <a:latin typeface="Century Gothic" pitchFamily="34" charset="0"/>
              </a:rPr>
              <a:t>environment for writing software for the board</a:t>
            </a:r>
            <a:r>
              <a:rPr lang="en-US" sz="1400" dirty="0" smtClean="0">
                <a:latin typeface="Century Gothic" pitchFamily="34" charset="0"/>
              </a:rPr>
              <a:t>.</a:t>
            </a:r>
          </a:p>
          <a:p>
            <a:pPr marL="285750" indent="-285750">
              <a:buFont typeface="Arial" pitchFamily="34" charset="0"/>
              <a:buChar char="•"/>
            </a:pPr>
            <a:r>
              <a:rPr lang="en-US" sz="1400" dirty="0" smtClean="0">
                <a:latin typeface="Century Gothic" pitchFamily="34" charset="0"/>
              </a:rPr>
              <a:t>Inexpensive (~$30 board)</a:t>
            </a:r>
          </a:p>
          <a:p>
            <a:pPr marL="285750" indent="-285750">
              <a:buFont typeface="Arial" pitchFamily="34" charset="0"/>
              <a:buChar char="•"/>
            </a:pPr>
            <a:r>
              <a:rPr lang="en-US" sz="1400" dirty="0" smtClean="0">
                <a:latin typeface="Century Gothic" pitchFamily="34" charset="0"/>
              </a:rPr>
              <a:t>Platform agnostic</a:t>
            </a:r>
          </a:p>
          <a:p>
            <a:pPr marL="285750" indent="-285750">
              <a:buFont typeface="Arial" pitchFamily="34" charset="0"/>
              <a:buChar char="•"/>
            </a:pPr>
            <a:r>
              <a:rPr lang="en-US" sz="1400" dirty="0" smtClean="0">
                <a:latin typeface="Century Gothic" pitchFamily="34" charset="0"/>
              </a:rPr>
              <a:t>Easy to program (C/C++)</a:t>
            </a:r>
          </a:p>
          <a:p>
            <a:pPr marL="285750" indent="-285750">
              <a:buFont typeface="Arial" pitchFamily="34" charset="0"/>
              <a:buChar char="•"/>
            </a:pPr>
            <a:r>
              <a:rPr lang="en-US" sz="1400" dirty="0" smtClean="0">
                <a:latin typeface="Century Gothic" pitchFamily="34" charset="0"/>
              </a:rPr>
              <a:t>Open source software – Software where the source code is made freely available</a:t>
            </a:r>
          </a:p>
          <a:p>
            <a:pPr marL="285750" indent="-285750">
              <a:buFont typeface="Arial" pitchFamily="34" charset="0"/>
              <a:buChar char="•"/>
            </a:pPr>
            <a:r>
              <a:rPr lang="en-US" sz="1400" dirty="0" smtClean="0">
                <a:latin typeface="Century Gothic" pitchFamily="34" charset="0"/>
              </a:rPr>
              <a:t>Open source hardware – Hardware where the design specifications are made freely available</a:t>
            </a:r>
          </a:p>
          <a:p>
            <a:pPr marL="285750" indent="-285750">
              <a:buFont typeface="Arial" pitchFamily="34" charset="0"/>
              <a:buChar char="•"/>
            </a:pPr>
            <a:r>
              <a:rPr lang="en-US" sz="1400" dirty="0" smtClean="0">
                <a:latin typeface="Century Gothic" pitchFamily="34" charset="0"/>
              </a:rPr>
              <a:t>Low Power</a:t>
            </a:r>
          </a:p>
          <a:p>
            <a:pPr marL="285750" indent="-285750">
              <a:buFont typeface="Arial" pitchFamily="34" charset="0"/>
              <a:buChar char="•"/>
            </a:pPr>
            <a:endParaRPr lang="en-US" sz="1600" dirty="0">
              <a:solidFill>
                <a:schemeClr val="tx2">
                  <a:lumMod val="40000"/>
                  <a:lumOff val="60000"/>
                </a:schemeClr>
              </a:solidFill>
              <a:latin typeface="Century Gothic" pitchFamily="34" charset="0"/>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3657600" y="3352800"/>
            <a:ext cx="5022923" cy="3196840"/>
          </a:xfrm>
          <a:prstGeom prst="rect">
            <a:avLst/>
          </a:prstGeom>
        </p:spPr>
      </p:pic>
    </p:spTree>
    <p:extLst>
      <p:ext uri="{BB962C8B-B14F-4D97-AF65-F5344CB8AC3E}">
        <p14:creationId xmlns:p14="http://schemas.microsoft.com/office/powerpoint/2010/main" val="14142598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6057582" y="1738610"/>
            <a:ext cx="1718945" cy="1718945"/>
          </a:xfrm>
          <a:prstGeom prst="rect">
            <a:avLst/>
          </a:prstGeom>
        </p:spPr>
      </p:pic>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6511290" y="4301490"/>
            <a:ext cx="1184910" cy="1184910"/>
          </a:xfrm>
          <a:prstGeom prst="rect">
            <a:avLst/>
          </a:prstGeom>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557"/>
          <a:stretch/>
        </p:blipFill>
        <p:spPr bwMode="auto">
          <a:xfrm>
            <a:off x="346869" y="1796142"/>
            <a:ext cx="4843462" cy="166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6869" y="3664072"/>
            <a:ext cx="4843462" cy="2585323"/>
          </a:xfrm>
          <a:prstGeom prst="rect">
            <a:avLst/>
          </a:prstGeom>
          <a:noFill/>
        </p:spPr>
        <p:txBody>
          <a:bodyPr wrap="square" rtlCol="0">
            <a:spAutoFit/>
          </a:bodyPr>
          <a:lstStyle/>
          <a:p>
            <a:pPr marL="285750" indent="-285750">
              <a:buFont typeface="Arial" pitchFamily="34" charset="0"/>
              <a:buChar char="•"/>
            </a:pPr>
            <a:r>
              <a:rPr lang="en-US" dirty="0" smtClean="0">
                <a:latin typeface="Century Gothic" panose="020B0502020202020204" pitchFamily="34" charset="0"/>
              </a:rPr>
              <a:t>Printed Circuit Board (PCB)</a:t>
            </a:r>
          </a:p>
          <a:p>
            <a:pPr marL="285750" indent="-285750">
              <a:buFont typeface="Arial" pitchFamily="34" charset="0"/>
              <a:buChar char="•"/>
            </a:pPr>
            <a:r>
              <a:rPr lang="en-US" dirty="0" smtClean="0">
                <a:latin typeface="Century Gothic" panose="020B0502020202020204" pitchFamily="34" charset="0"/>
              </a:rPr>
              <a:t>NOT off the shelf (yet) - provided by us</a:t>
            </a:r>
          </a:p>
          <a:p>
            <a:pPr marL="285750" indent="-285750">
              <a:buFont typeface="Arial" pitchFamily="34" charset="0"/>
              <a:buChar char="•"/>
            </a:pPr>
            <a:r>
              <a:rPr lang="en-US" dirty="0" smtClean="0">
                <a:latin typeface="Century Gothic" panose="020B0502020202020204" pitchFamily="34" charset="0"/>
              </a:rPr>
              <a:t>Physical backbone of the payload</a:t>
            </a:r>
          </a:p>
          <a:p>
            <a:pPr marL="285750" indent="-285750">
              <a:buFont typeface="Arial" pitchFamily="34" charset="0"/>
              <a:buChar char="•"/>
            </a:pPr>
            <a:r>
              <a:rPr lang="en-US" dirty="0" smtClean="0">
                <a:latin typeface="Century Gothic" panose="020B0502020202020204" pitchFamily="34" charset="0"/>
              </a:rPr>
              <a:t>Facilitates power and communication between payload components</a:t>
            </a:r>
          </a:p>
          <a:p>
            <a:pPr marL="285750" indent="-285750">
              <a:buFont typeface="Arial" pitchFamily="34" charset="0"/>
              <a:buChar char="•"/>
            </a:pPr>
            <a:r>
              <a:rPr lang="en-US" dirty="0" smtClean="0">
                <a:latin typeface="Century Gothic" panose="020B0502020202020204" pitchFamily="34" charset="0"/>
              </a:rPr>
              <a:t>Requires soldering skill to assemble</a:t>
            </a:r>
          </a:p>
          <a:p>
            <a:pPr marL="285750" indent="-285750">
              <a:buFont typeface="Arial" pitchFamily="34" charset="0"/>
              <a:buChar char="•"/>
            </a:pPr>
            <a:r>
              <a:rPr lang="en-US" dirty="0" smtClean="0">
                <a:latin typeface="Century Gothic" panose="020B0502020202020204" pitchFamily="34" charset="0"/>
              </a:rPr>
              <a:t>Does not require soldering skill to attach components once assembled</a:t>
            </a:r>
          </a:p>
          <a:p>
            <a:pPr marL="285750" indent="-285750">
              <a:buFont typeface="Arial" pitchFamily="34" charset="0"/>
              <a:buChar char="•"/>
            </a:pPr>
            <a:r>
              <a:rPr lang="en-US" dirty="0" smtClean="0">
                <a:latin typeface="Century Gothic" panose="020B0502020202020204" pitchFamily="34" charset="0"/>
              </a:rPr>
              <a:t>Manufacturing partner for assembly?</a:t>
            </a:r>
            <a:endParaRPr lang="en-US" dirty="0">
              <a:latin typeface="Century Gothic" panose="020B0502020202020204" pitchFamily="34" charset="0"/>
            </a:endParaRPr>
          </a:p>
        </p:txBody>
      </p:sp>
      <p:sp>
        <p:nvSpPr>
          <p:cNvPr id="6" name="TextBox 5"/>
          <p:cNvSpPr txBox="1"/>
          <p:nvPr/>
        </p:nvSpPr>
        <p:spPr>
          <a:xfrm>
            <a:off x="5431472" y="3343870"/>
            <a:ext cx="3505200" cy="1200329"/>
          </a:xfrm>
          <a:prstGeom prst="rect">
            <a:avLst/>
          </a:prstGeom>
          <a:noFill/>
        </p:spPr>
        <p:txBody>
          <a:bodyPr wrap="square" rtlCol="0">
            <a:spAutoFit/>
          </a:bodyPr>
          <a:lstStyle/>
          <a:p>
            <a:r>
              <a:rPr lang="en-US" b="1" dirty="0" smtClean="0">
                <a:latin typeface="Century Gothic" panose="020B0502020202020204" pitchFamily="34" charset="0"/>
              </a:rPr>
              <a:t>Logic Level Converter </a:t>
            </a:r>
            <a:r>
              <a:rPr lang="en-US" dirty="0" smtClean="0">
                <a:latin typeface="Century Gothic" panose="020B0502020202020204" pitchFamily="34" charset="0"/>
              </a:rPr>
              <a:t>– Steps 5V source from Arduino down to 3.3V source for payload components</a:t>
            </a:r>
            <a:endParaRPr lang="en-US" dirty="0">
              <a:latin typeface="Century Gothic" panose="020B0502020202020204" pitchFamily="34" charset="0"/>
            </a:endParaRPr>
          </a:p>
        </p:txBody>
      </p:sp>
      <p:sp>
        <p:nvSpPr>
          <p:cNvPr id="7" name="TextBox 6"/>
          <p:cNvSpPr txBox="1"/>
          <p:nvPr/>
        </p:nvSpPr>
        <p:spPr>
          <a:xfrm>
            <a:off x="5407659" y="5368924"/>
            <a:ext cx="3505200" cy="1200329"/>
          </a:xfrm>
          <a:prstGeom prst="rect">
            <a:avLst/>
          </a:prstGeom>
          <a:noFill/>
        </p:spPr>
        <p:txBody>
          <a:bodyPr wrap="square" rtlCol="0">
            <a:spAutoFit/>
          </a:bodyPr>
          <a:lstStyle/>
          <a:p>
            <a:r>
              <a:rPr lang="en-US" b="1" dirty="0" smtClean="0">
                <a:latin typeface="Century Gothic" panose="020B0502020202020204" pitchFamily="34" charset="0"/>
              </a:rPr>
              <a:t>Voltage Regulator </a:t>
            </a:r>
            <a:r>
              <a:rPr lang="en-US" dirty="0" smtClean="0">
                <a:latin typeface="Century Gothic" panose="020B0502020202020204" pitchFamily="34" charset="0"/>
              </a:rPr>
              <a:t>– protects payload components from over-voltage. Dissipates extra energy as heat.</a:t>
            </a:r>
            <a:endParaRPr lang="en-US" dirty="0">
              <a:latin typeface="Century Gothic" panose="020B0502020202020204" pitchFamily="34" charset="0"/>
            </a:endParaRPr>
          </a:p>
        </p:txBody>
      </p:sp>
      <p:sp>
        <p:nvSpPr>
          <p:cNvPr id="8" name="TextBox 7"/>
          <p:cNvSpPr txBox="1"/>
          <p:nvPr/>
        </p:nvSpPr>
        <p:spPr>
          <a:xfrm>
            <a:off x="5462094" y="1459467"/>
            <a:ext cx="3255328" cy="369332"/>
          </a:xfrm>
          <a:prstGeom prst="rect">
            <a:avLst/>
          </a:prstGeom>
          <a:noFill/>
        </p:spPr>
        <p:txBody>
          <a:bodyPr wrap="square" rtlCol="0">
            <a:spAutoFit/>
          </a:bodyPr>
          <a:lstStyle/>
          <a:p>
            <a:pPr algn="ctr"/>
            <a:r>
              <a:rPr lang="en-US" b="1" dirty="0" smtClean="0">
                <a:latin typeface="Century Gothic" panose="020B0502020202020204" pitchFamily="34" charset="0"/>
              </a:rPr>
              <a:t>Major Subcomponents</a:t>
            </a:r>
            <a:endParaRPr lang="en-US" b="1" dirty="0">
              <a:latin typeface="Century Gothic" panose="020B0502020202020204" pitchFamily="34" charset="0"/>
            </a:endParaRPr>
          </a:p>
        </p:txBody>
      </p:sp>
      <p:sp>
        <p:nvSpPr>
          <p:cNvPr id="9" name="TextBox 8"/>
          <p:cNvSpPr txBox="1"/>
          <p:nvPr/>
        </p:nvSpPr>
        <p:spPr>
          <a:xfrm>
            <a:off x="398805" y="1014578"/>
            <a:ext cx="3089307" cy="707886"/>
          </a:xfrm>
          <a:prstGeom prst="rect">
            <a:avLst/>
          </a:prstGeom>
          <a:noFill/>
        </p:spPr>
        <p:txBody>
          <a:bodyPr wrap="none" rtlCol="0">
            <a:spAutoFit/>
          </a:bodyPr>
          <a:lstStyle/>
          <a:p>
            <a:r>
              <a:rPr lang="en-US" sz="4000" b="1" dirty="0" smtClean="0">
                <a:solidFill>
                  <a:schemeClr val="tx2">
                    <a:lumMod val="40000"/>
                    <a:lumOff val="60000"/>
                  </a:schemeClr>
                </a:solidFill>
                <a:latin typeface="Century Gothic" panose="020B0502020202020204" pitchFamily="34" charset="0"/>
              </a:rPr>
              <a:t>Flight Board</a:t>
            </a:r>
            <a:endParaRPr lang="en-US" sz="4000" b="1" dirty="0">
              <a:solidFill>
                <a:schemeClr val="tx2">
                  <a:lumMod val="40000"/>
                  <a:lumOff val="60000"/>
                </a:schemeClr>
              </a:solidFill>
              <a:latin typeface="Century Gothic" pitchFamily="34" charset="0"/>
            </a:endParaRPr>
          </a:p>
        </p:txBody>
      </p:sp>
    </p:spTree>
    <p:extLst>
      <p:ext uri="{BB962C8B-B14F-4D97-AF65-F5344CB8AC3E}">
        <p14:creationId xmlns:p14="http://schemas.microsoft.com/office/powerpoint/2010/main" val="20552751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PS"/>
          <p:cNvPicPr/>
          <p:nvPr/>
        </p:nvPicPr>
        <p:blipFill>
          <a:blip r:embed="rId2">
            <a:extLst>
              <a:ext uri="{28A0092B-C50C-407E-A947-70E740481C1C}">
                <a14:useLocalDpi xmlns:a14="http://schemas.microsoft.com/office/drawing/2010/main" val="0"/>
              </a:ext>
            </a:extLst>
          </a:blip>
          <a:srcRect/>
          <a:stretch>
            <a:fillRect/>
          </a:stretch>
        </p:blipFill>
        <p:spPr bwMode="auto">
          <a:xfrm>
            <a:off x="5157743" y="1295400"/>
            <a:ext cx="2971800" cy="2971800"/>
          </a:xfrm>
          <a:prstGeom prst="rect">
            <a:avLst/>
          </a:prstGeom>
          <a:noFill/>
          <a:ln>
            <a:noFill/>
          </a:ln>
        </p:spPr>
      </p:pic>
      <p:sp>
        <p:nvSpPr>
          <p:cNvPr id="4" name="TextBox 3"/>
          <p:cNvSpPr txBox="1"/>
          <p:nvPr/>
        </p:nvSpPr>
        <p:spPr>
          <a:xfrm>
            <a:off x="685800" y="2114536"/>
            <a:ext cx="3276600" cy="2585323"/>
          </a:xfrm>
          <a:prstGeom prst="rect">
            <a:avLst/>
          </a:prstGeom>
          <a:noFill/>
        </p:spPr>
        <p:txBody>
          <a:bodyPr wrap="square" rtlCol="0">
            <a:spAutoFit/>
          </a:bodyPr>
          <a:lstStyle/>
          <a:p>
            <a:pPr marL="285750" indent="-285750">
              <a:buFont typeface="Arial" pitchFamily="34" charset="0"/>
              <a:buChar char="•"/>
            </a:pPr>
            <a:r>
              <a:rPr lang="en-US" dirty="0" smtClean="0"/>
              <a:t>Determine Latitude, Longitude, Altitude and Time for payload data points</a:t>
            </a:r>
          </a:p>
          <a:p>
            <a:pPr marL="285750" indent="-285750">
              <a:buFont typeface="Arial" pitchFamily="34" charset="0"/>
              <a:buChar char="•"/>
            </a:pPr>
            <a:r>
              <a:rPr lang="en-US" dirty="0" smtClean="0"/>
              <a:t>Same type of GPS as cell phones and Navigation</a:t>
            </a:r>
          </a:p>
          <a:p>
            <a:pPr marL="285750" indent="-285750">
              <a:buFont typeface="Arial" pitchFamily="34" charset="0"/>
              <a:buChar char="•"/>
            </a:pPr>
            <a:r>
              <a:rPr lang="en-US" dirty="0" smtClean="0"/>
              <a:t>Requires satellite signal to lock</a:t>
            </a:r>
          </a:p>
          <a:p>
            <a:pPr marL="285750" indent="-285750">
              <a:buFont typeface="Arial" pitchFamily="34" charset="0"/>
              <a:buChar char="•"/>
            </a:pPr>
            <a:r>
              <a:rPr lang="en-US" dirty="0" smtClean="0"/>
              <a:t>Lock can take up to two minutes</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3733800" y="4438650"/>
            <a:ext cx="4925060" cy="133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398805" y="1014578"/>
            <a:ext cx="1168910" cy="707886"/>
          </a:xfrm>
          <a:prstGeom prst="rect">
            <a:avLst/>
          </a:prstGeom>
          <a:noFill/>
        </p:spPr>
        <p:txBody>
          <a:bodyPr wrap="none" rtlCol="0">
            <a:spAutoFit/>
          </a:bodyPr>
          <a:lstStyle/>
          <a:p>
            <a:r>
              <a:rPr lang="en-US" sz="4000" b="1" dirty="0" smtClean="0">
                <a:solidFill>
                  <a:schemeClr val="tx2">
                    <a:lumMod val="40000"/>
                    <a:lumOff val="60000"/>
                  </a:schemeClr>
                </a:solidFill>
                <a:latin typeface="Century Gothic" pitchFamily="34" charset="0"/>
              </a:rPr>
              <a:t>GPS</a:t>
            </a:r>
            <a:endParaRPr lang="en-US" sz="4000" b="1" dirty="0">
              <a:solidFill>
                <a:schemeClr val="tx2">
                  <a:lumMod val="40000"/>
                  <a:lumOff val="60000"/>
                </a:schemeClr>
              </a:solidFill>
              <a:latin typeface="Century Gothic" pitchFamily="34" charset="0"/>
            </a:endParaRPr>
          </a:p>
        </p:txBody>
      </p:sp>
    </p:spTree>
    <p:extLst>
      <p:ext uri="{BB962C8B-B14F-4D97-AF65-F5344CB8AC3E}">
        <p14:creationId xmlns:p14="http://schemas.microsoft.com/office/powerpoint/2010/main" val="14446701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Fly"/>
          <p:cNvPicPr/>
          <p:nvPr/>
        </p:nvPicPr>
        <p:blipFill>
          <a:blip r:embed="rId2">
            <a:extLst>
              <a:ext uri="{28A0092B-C50C-407E-A947-70E740481C1C}">
                <a14:useLocalDpi xmlns:a14="http://schemas.microsoft.com/office/drawing/2010/main" val="0"/>
              </a:ext>
            </a:extLst>
          </a:blip>
          <a:srcRect/>
          <a:stretch>
            <a:fillRect/>
          </a:stretch>
        </p:blipFill>
        <p:spPr bwMode="auto">
          <a:xfrm>
            <a:off x="564973" y="1349036"/>
            <a:ext cx="3520155" cy="3054294"/>
          </a:xfrm>
          <a:prstGeom prst="rect">
            <a:avLst/>
          </a:prstGeom>
          <a:noFill/>
          <a:ln>
            <a:noFill/>
          </a:ln>
        </p:spPr>
      </p:pic>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28600" y="4673210"/>
            <a:ext cx="1718945" cy="1718945"/>
          </a:xfrm>
          <a:prstGeom prst="rect">
            <a:avLst/>
          </a:prstGeom>
        </p:spPr>
      </p:pic>
      <p:sp>
        <p:nvSpPr>
          <p:cNvPr id="5" name="TextBox 4"/>
          <p:cNvSpPr txBox="1"/>
          <p:nvPr/>
        </p:nvSpPr>
        <p:spPr>
          <a:xfrm>
            <a:off x="4419600" y="1905000"/>
            <a:ext cx="3733800" cy="2585323"/>
          </a:xfrm>
          <a:prstGeom prst="rect">
            <a:avLst/>
          </a:prstGeom>
          <a:noFill/>
        </p:spPr>
        <p:txBody>
          <a:bodyPr wrap="square" rtlCol="0">
            <a:spAutoFit/>
          </a:bodyPr>
          <a:lstStyle/>
          <a:p>
            <a:pPr marL="285750" indent="-285750">
              <a:buFont typeface="Arial" pitchFamily="34" charset="0"/>
              <a:buChar char="•"/>
            </a:pPr>
            <a:r>
              <a:rPr lang="en-US" dirty="0" smtClean="0"/>
              <a:t>Same type of Wi-Fi as computers and cell phones (802.11 b/g)</a:t>
            </a:r>
          </a:p>
          <a:p>
            <a:pPr marL="285750" indent="-285750">
              <a:buFont typeface="Arial" pitchFamily="34" charset="0"/>
              <a:buChar char="•"/>
            </a:pPr>
            <a:r>
              <a:rPr lang="en-US" dirty="0" smtClean="0"/>
              <a:t>Example of an Arduino Shield (shares pins with Arduino)</a:t>
            </a:r>
          </a:p>
          <a:p>
            <a:pPr marL="285750" indent="-285750">
              <a:buFont typeface="Arial" pitchFamily="34" charset="0"/>
              <a:buChar char="•"/>
            </a:pPr>
            <a:r>
              <a:rPr lang="en-US" dirty="0" smtClean="0"/>
              <a:t>Prototyping holes (unused)</a:t>
            </a:r>
          </a:p>
          <a:p>
            <a:pPr marL="285750" indent="-285750">
              <a:buFont typeface="Arial" pitchFamily="34" charset="0"/>
              <a:buChar char="•"/>
            </a:pPr>
            <a:r>
              <a:rPr lang="en-US" dirty="0" smtClean="0"/>
              <a:t>Maintain real-time telemetry throughout the flight</a:t>
            </a:r>
          </a:p>
          <a:p>
            <a:pPr marL="285750" indent="-285750">
              <a:buFont typeface="Arial" pitchFamily="34" charset="0"/>
              <a:buChar char="•"/>
            </a:pPr>
            <a:r>
              <a:rPr lang="en-US" dirty="0" smtClean="0"/>
              <a:t>Must be configured with network information</a:t>
            </a:r>
          </a:p>
        </p:txBody>
      </p:sp>
      <p:sp>
        <p:nvSpPr>
          <p:cNvPr id="6" name="TextBox 5"/>
          <p:cNvSpPr txBox="1"/>
          <p:nvPr/>
        </p:nvSpPr>
        <p:spPr>
          <a:xfrm>
            <a:off x="2055976" y="4932519"/>
            <a:ext cx="3733800" cy="1200329"/>
          </a:xfrm>
          <a:prstGeom prst="rect">
            <a:avLst/>
          </a:prstGeom>
          <a:noFill/>
        </p:spPr>
        <p:txBody>
          <a:bodyPr wrap="square" rtlCol="0">
            <a:spAutoFit/>
          </a:bodyPr>
          <a:lstStyle/>
          <a:p>
            <a:pPr marL="285750" indent="-285750">
              <a:buFont typeface="Arial" pitchFamily="34" charset="0"/>
              <a:buChar char="•"/>
            </a:pPr>
            <a:r>
              <a:rPr lang="en-US" dirty="0" smtClean="0"/>
              <a:t>Duck antenna improves signal</a:t>
            </a:r>
          </a:p>
          <a:p>
            <a:pPr marL="285750" indent="-285750">
              <a:buFont typeface="Arial" pitchFamily="34" charset="0"/>
              <a:buChar char="•"/>
            </a:pPr>
            <a:r>
              <a:rPr lang="en-US" dirty="0" smtClean="0"/>
              <a:t>Orientation not particularly important</a:t>
            </a:r>
          </a:p>
          <a:p>
            <a:pPr marL="285750" indent="-285750">
              <a:buFont typeface="Arial" pitchFamily="34" charset="0"/>
              <a:buChar char="•"/>
            </a:pPr>
            <a:r>
              <a:rPr lang="en-US" dirty="0" smtClean="0"/>
              <a:t>Not needed for classroom testing</a:t>
            </a:r>
            <a:endParaRPr lang="en-US" dirty="0"/>
          </a:p>
        </p:txBody>
      </p:sp>
      <p:sp>
        <p:nvSpPr>
          <p:cNvPr id="7" name="TextBox 6"/>
          <p:cNvSpPr txBox="1"/>
          <p:nvPr/>
        </p:nvSpPr>
        <p:spPr>
          <a:xfrm>
            <a:off x="6286500" y="1014578"/>
            <a:ext cx="1438214" cy="707886"/>
          </a:xfrm>
          <a:prstGeom prst="rect">
            <a:avLst/>
          </a:prstGeom>
          <a:noFill/>
        </p:spPr>
        <p:txBody>
          <a:bodyPr wrap="none" rtlCol="0">
            <a:spAutoFit/>
          </a:bodyPr>
          <a:lstStyle/>
          <a:p>
            <a:r>
              <a:rPr lang="en-US" sz="4000" b="1" dirty="0" smtClean="0">
                <a:solidFill>
                  <a:schemeClr val="tx2">
                    <a:lumMod val="40000"/>
                    <a:lumOff val="60000"/>
                  </a:schemeClr>
                </a:solidFill>
                <a:latin typeface="Century Gothic" pitchFamily="34" charset="0"/>
              </a:rPr>
              <a:t>WiFly</a:t>
            </a:r>
            <a:endParaRPr lang="en-US" sz="4000" b="1" dirty="0">
              <a:solidFill>
                <a:schemeClr val="tx2">
                  <a:lumMod val="40000"/>
                  <a:lumOff val="60000"/>
                </a:schemeClr>
              </a:solidFill>
              <a:latin typeface="Century Gothic" pitchFamily="34" charset="0"/>
            </a:endParaRPr>
          </a:p>
        </p:txBody>
      </p:sp>
    </p:spTree>
    <p:extLst>
      <p:ext uri="{BB962C8B-B14F-4D97-AF65-F5344CB8AC3E}">
        <p14:creationId xmlns:p14="http://schemas.microsoft.com/office/powerpoint/2010/main" val="41332757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dirty="0" smtClean="0">
                <a:solidFill>
                  <a:schemeClr val="bg1"/>
                </a:solidFill>
              </a:rPr>
              <a:t>What do we do?</a:t>
            </a:r>
          </a:p>
        </p:txBody>
      </p:sp>
      <p:sp>
        <p:nvSpPr>
          <p:cNvPr id="9219" name="Content Placeholder 2"/>
          <p:cNvSpPr>
            <a:spLocks noGrp="1"/>
          </p:cNvSpPr>
          <p:nvPr>
            <p:ph idx="1"/>
          </p:nvPr>
        </p:nvSpPr>
        <p:spPr>
          <a:xfrm>
            <a:off x="609600" y="1447800"/>
            <a:ext cx="8153400" cy="4419600"/>
          </a:xfrm>
        </p:spPr>
        <p:txBody>
          <a:bodyPr>
            <a:normAutofit fontScale="92500" lnSpcReduction="20000"/>
          </a:bodyPr>
          <a:lstStyle/>
          <a:p>
            <a:pPr eaLnBrk="1" hangingPunct="1"/>
            <a:r>
              <a:rPr lang="en-US" dirty="0" smtClean="0"/>
              <a:t>The mission of the SSU E/PO group is to develop exciting formal and informal educational materials to inspire students in grades 5-14 to pursue STEM careers, to train teachers nation-wide in the classroom use of these materials, and to enhance science literacy for the general public.</a:t>
            </a:r>
          </a:p>
          <a:p>
            <a:pPr eaLnBrk="1" hangingPunct="1"/>
            <a:r>
              <a:rPr lang="en-US" dirty="0" smtClean="0"/>
              <a:t>The S4 project is our newest curriculum development project, in partnership with </a:t>
            </a:r>
            <a:r>
              <a:rPr lang="en-US" dirty="0" err="1" smtClean="0"/>
              <a:t>AeroPAC</a:t>
            </a:r>
            <a:r>
              <a:rPr lang="en-US" dirty="0" smtClean="0"/>
              <a:t>, Endeavour Institute and NASA Dryden’s Aero Institute</a:t>
            </a:r>
          </a:p>
        </p:txBody>
      </p:sp>
      <p:sp>
        <p:nvSpPr>
          <p:cNvPr id="9220"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80B69B5-668B-43C9-AA1D-E65961E7A5FE}" type="slidenum">
              <a:rPr lang="en-US" smtClean="0">
                <a:solidFill>
                  <a:prstClr val="black"/>
                </a:solidFill>
              </a:rPr>
              <a:pPr eaLnBrk="1" hangingPunct="1"/>
              <a:t>3</a:t>
            </a:fld>
            <a:endParaRPr lang="en-US" smtClean="0">
              <a:solidFill>
                <a:prstClr val="black"/>
              </a:solidFill>
            </a:endParaRPr>
          </a:p>
        </p:txBody>
      </p:sp>
    </p:spTree>
    <p:extLst>
      <p:ext uri="{BB962C8B-B14F-4D97-AF65-F5344CB8AC3E}">
        <p14:creationId xmlns:p14="http://schemas.microsoft.com/office/powerpoint/2010/main" val="22157446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3352800" y="4191000"/>
            <a:ext cx="4846890" cy="2061361"/>
          </a:xfrm>
          <a:prstGeom prst="rect">
            <a:avLst/>
          </a:prstGeom>
        </p:spPr>
      </p:pic>
      <p:sp>
        <p:nvSpPr>
          <p:cNvPr id="3" name="TextBox 2"/>
          <p:cNvSpPr txBox="1"/>
          <p:nvPr/>
        </p:nvSpPr>
        <p:spPr>
          <a:xfrm>
            <a:off x="457200" y="2047964"/>
            <a:ext cx="5410200" cy="2308324"/>
          </a:xfrm>
          <a:prstGeom prst="rect">
            <a:avLst/>
          </a:prstGeom>
          <a:noFill/>
        </p:spPr>
        <p:txBody>
          <a:bodyPr wrap="square" rtlCol="0">
            <a:spAutoFit/>
          </a:bodyPr>
          <a:lstStyle/>
          <a:p>
            <a:pPr marL="285750" indent="-285750">
              <a:buFont typeface="Arial" pitchFamily="34" charset="0"/>
              <a:buChar char="•"/>
            </a:pPr>
            <a:r>
              <a:rPr lang="en-US" dirty="0" smtClean="0"/>
              <a:t>Collect and store data without need for wireless networking</a:t>
            </a:r>
          </a:p>
          <a:p>
            <a:pPr marL="285750" indent="-285750">
              <a:buFont typeface="Arial" pitchFamily="34" charset="0"/>
              <a:buChar char="•"/>
            </a:pPr>
            <a:r>
              <a:rPr lang="en-US" dirty="0" smtClean="0"/>
              <a:t>Maintain data collection if and when wireless signal lost</a:t>
            </a:r>
          </a:p>
          <a:p>
            <a:pPr marL="285750" indent="-285750">
              <a:buFont typeface="Arial" pitchFamily="34" charset="0"/>
              <a:buChar char="•"/>
            </a:pPr>
            <a:r>
              <a:rPr lang="en-US" dirty="0" smtClean="0"/>
              <a:t>Same type of micro SD as cell phones</a:t>
            </a:r>
          </a:p>
          <a:p>
            <a:pPr marL="285750" indent="-285750">
              <a:buFont typeface="Arial" pitchFamily="34" charset="0"/>
              <a:buChar char="•"/>
            </a:pPr>
            <a:r>
              <a:rPr lang="en-US" dirty="0" smtClean="0"/>
              <a:t>Writes to a plain text file</a:t>
            </a:r>
          </a:p>
          <a:p>
            <a:pPr marL="285750" indent="-285750">
              <a:buFont typeface="Arial" pitchFamily="34" charset="0"/>
              <a:buChar char="•"/>
            </a:pPr>
            <a:r>
              <a:rPr lang="en-US" dirty="0" smtClean="0"/>
              <a:t>SD card reader and micro to standard adapter needed to recover data </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5867400" y="1600200"/>
            <a:ext cx="2937942" cy="19709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457200" y="1014578"/>
            <a:ext cx="3788217" cy="707886"/>
          </a:xfrm>
          <a:prstGeom prst="rect">
            <a:avLst/>
          </a:prstGeom>
          <a:noFill/>
        </p:spPr>
        <p:txBody>
          <a:bodyPr wrap="none" rtlCol="0">
            <a:spAutoFit/>
          </a:bodyPr>
          <a:lstStyle/>
          <a:p>
            <a:r>
              <a:rPr lang="en-US" sz="4000" b="1" dirty="0" smtClean="0">
                <a:solidFill>
                  <a:schemeClr val="tx2">
                    <a:lumMod val="40000"/>
                    <a:lumOff val="60000"/>
                  </a:schemeClr>
                </a:solidFill>
                <a:latin typeface="Century Gothic" pitchFamily="34" charset="0"/>
              </a:rPr>
              <a:t>Open Log (SD)</a:t>
            </a:r>
            <a:endParaRPr lang="en-US" sz="4000" b="1" dirty="0">
              <a:solidFill>
                <a:schemeClr val="tx2">
                  <a:lumMod val="40000"/>
                  <a:lumOff val="60000"/>
                </a:schemeClr>
              </a:solidFill>
              <a:latin typeface="Century Gothic" pitchFamily="34" charset="0"/>
            </a:endParaRPr>
          </a:p>
        </p:txBody>
      </p:sp>
    </p:spTree>
    <p:extLst>
      <p:ext uri="{BB962C8B-B14F-4D97-AF65-F5344CB8AC3E}">
        <p14:creationId xmlns:p14="http://schemas.microsoft.com/office/powerpoint/2010/main" val="19936093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cceleromter"/>
          <p:cNvPicPr/>
          <p:nvPr/>
        </p:nvPicPr>
        <p:blipFill>
          <a:blip r:embed="rId2">
            <a:extLst>
              <a:ext uri="{28A0092B-C50C-407E-A947-70E740481C1C}">
                <a14:useLocalDpi xmlns:a14="http://schemas.microsoft.com/office/drawing/2010/main" val="0"/>
              </a:ext>
            </a:extLst>
          </a:blip>
          <a:srcRect/>
          <a:stretch>
            <a:fillRect/>
          </a:stretch>
        </p:blipFill>
        <p:spPr bwMode="auto">
          <a:xfrm>
            <a:off x="1714715" y="1256702"/>
            <a:ext cx="2288910" cy="2134511"/>
          </a:xfrm>
          <a:prstGeom prst="rect">
            <a:avLst/>
          </a:prstGeom>
          <a:noFill/>
          <a:ln>
            <a:noFill/>
          </a:ln>
        </p:spPr>
      </p:pic>
      <p:pic>
        <p:nvPicPr>
          <p:cNvPr id="10" name="Picture 9" descr="Magnetomete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5240" y="1335498"/>
            <a:ext cx="2133600" cy="1888932"/>
          </a:xfrm>
          <a:prstGeom prst="rect">
            <a:avLst/>
          </a:prstGeom>
          <a:noFill/>
          <a:ln>
            <a:noFill/>
          </a:ln>
        </p:spPr>
      </p:pic>
      <p:pic>
        <p:nvPicPr>
          <p:cNvPr id="11" name="Picture 10" descr="Barometric"/>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9811" y="3686812"/>
            <a:ext cx="2473375" cy="1894925"/>
          </a:xfrm>
          <a:prstGeom prst="rect">
            <a:avLst/>
          </a:prstGeom>
          <a:noFill/>
          <a:ln>
            <a:noFill/>
          </a:ln>
        </p:spPr>
      </p:pic>
      <p:pic>
        <p:nvPicPr>
          <p:cNvPr id="12" name="Picture 11" descr="humidit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25" y="3761837"/>
            <a:ext cx="2320975" cy="1904390"/>
          </a:xfrm>
          <a:prstGeom prst="rect">
            <a:avLst/>
          </a:prstGeom>
          <a:noFill/>
          <a:ln>
            <a:noFill/>
          </a:ln>
        </p:spPr>
      </p:pic>
      <p:sp>
        <p:nvSpPr>
          <p:cNvPr id="13" name="TextBox 12"/>
          <p:cNvSpPr txBox="1"/>
          <p:nvPr/>
        </p:nvSpPr>
        <p:spPr>
          <a:xfrm>
            <a:off x="1778845" y="3317480"/>
            <a:ext cx="1563826" cy="369332"/>
          </a:xfrm>
          <a:prstGeom prst="rect">
            <a:avLst/>
          </a:prstGeom>
          <a:noFill/>
        </p:spPr>
        <p:txBody>
          <a:bodyPr wrap="none" rtlCol="0">
            <a:spAutoFit/>
          </a:bodyPr>
          <a:lstStyle/>
          <a:p>
            <a:r>
              <a:rPr lang="en-US" dirty="0" smtClean="0"/>
              <a:t>Accelerometer</a:t>
            </a:r>
            <a:endParaRPr lang="en-US" dirty="0"/>
          </a:p>
        </p:txBody>
      </p:sp>
      <p:sp>
        <p:nvSpPr>
          <p:cNvPr id="14" name="TextBox 13"/>
          <p:cNvSpPr txBox="1"/>
          <p:nvPr/>
        </p:nvSpPr>
        <p:spPr>
          <a:xfrm>
            <a:off x="1162318" y="5481561"/>
            <a:ext cx="2866554" cy="369332"/>
          </a:xfrm>
          <a:prstGeom prst="rect">
            <a:avLst/>
          </a:prstGeom>
          <a:noFill/>
        </p:spPr>
        <p:txBody>
          <a:bodyPr wrap="none" rtlCol="0">
            <a:spAutoFit/>
          </a:bodyPr>
          <a:lstStyle/>
          <a:p>
            <a:r>
              <a:rPr lang="en-US" dirty="0" smtClean="0"/>
              <a:t>Humidity and Temperature </a:t>
            </a:r>
            <a:endParaRPr lang="en-US" dirty="0"/>
          </a:p>
        </p:txBody>
      </p:sp>
      <p:sp>
        <p:nvSpPr>
          <p:cNvPr id="15" name="TextBox 14"/>
          <p:cNvSpPr txBox="1"/>
          <p:nvPr/>
        </p:nvSpPr>
        <p:spPr>
          <a:xfrm>
            <a:off x="5646285" y="3181274"/>
            <a:ext cx="1602555" cy="369332"/>
          </a:xfrm>
          <a:prstGeom prst="rect">
            <a:avLst/>
          </a:prstGeom>
          <a:noFill/>
        </p:spPr>
        <p:txBody>
          <a:bodyPr wrap="none" rtlCol="0">
            <a:spAutoFit/>
          </a:bodyPr>
          <a:lstStyle/>
          <a:p>
            <a:r>
              <a:rPr lang="en-US" dirty="0" smtClean="0"/>
              <a:t>Magnetometer</a:t>
            </a:r>
            <a:endParaRPr lang="en-US" dirty="0"/>
          </a:p>
        </p:txBody>
      </p:sp>
      <p:sp>
        <p:nvSpPr>
          <p:cNvPr id="16" name="TextBox 15"/>
          <p:cNvSpPr txBox="1"/>
          <p:nvPr/>
        </p:nvSpPr>
        <p:spPr>
          <a:xfrm>
            <a:off x="5257800" y="5581736"/>
            <a:ext cx="2082878" cy="646331"/>
          </a:xfrm>
          <a:prstGeom prst="rect">
            <a:avLst/>
          </a:prstGeom>
          <a:noFill/>
        </p:spPr>
        <p:txBody>
          <a:bodyPr wrap="none" rtlCol="0">
            <a:spAutoFit/>
          </a:bodyPr>
          <a:lstStyle/>
          <a:p>
            <a:r>
              <a:rPr lang="en-US" dirty="0" smtClean="0"/>
              <a:t>Barometric Pressure</a:t>
            </a:r>
          </a:p>
          <a:p>
            <a:r>
              <a:rPr lang="en-US" dirty="0" smtClean="0"/>
              <a:t>And Temperature</a:t>
            </a:r>
            <a:endParaRPr lang="en-US" dirty="0"/>
          </a:p>
        </p:txBody>
      </p:sp>
      <p:sp>
        <p:nvSpPr>
          <p:cNvPr id="17" name="TextBox 16"/>
          <p:cNvSpPr txBox="1"/>
          <p:nvPr/>
        </p:nvSpPr>
        <p:spPr>
          <a:xfrm>
            <a:off x="3317825" y="457200"/>
            <a:ext cx="2031325" cy="707886"/>
          </a:xfrm>
          <a:prstGeom prst="rect">
            <a:avLst/>
          </a:prstGeom>
          <a:noFill/>
        </p:spPr>
        <p:txBody>
          <a:bodyPr wrap="none" rtlCol="0">
            <a:spAutoFit/>
          </a:bodyPr>
          <a:lstStyle/>
          <a:p>
            <a:r>
              <a:rPr lang="en-US" sz="4000" b="1" dirty="0" smtClean="0">
                <a:solidFill>
                  <a:schemeClr val="tx2">
                    <a:lumMod val="40000"/>
                    <a:lumOff val="60000"/>
                  </a:schemeClr>
                </a:solidFill>
                <a:latin typeface="Century Gothic" pitchFamily="34" charset="0"/>
              </a:rPr>
              <a:t>Sensors</a:t>
            </a:r>
            <a:endParaRPr lang="en-US" sz="4000" b="1" dirty="0">
              <a:solidFill>
                <a:schemeClr val="tx2">
                  <a:lumMod val="40000"/>
                  <a:lumOff val="60000"/>
                </a:schemeClr>
              </a:solidFill>
              <a:latin typeface="Century Gothic" pitchFamily="34" charset="0"/>
            </a:endParaRPr>
          </a:p>
        </p:txBody>
      </p:sp>
    </p:spTree>
    <p:extLst>
      <p:ext uri="{BB962C8B-B14F-4D97-AF65-F5344CB8AC3E}">
        <p14:creationId xmlns:p14="http://schemas.microsoft.com/office/powerpoint/2010/main" val="20071856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299.photobucket.com/albums/mm307/tfish38/v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3886200" cy="52032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1600200" y="310497"/>
            <a:ext cx="5511445" cy="707886"/>
          </a:xfrm>
          <a:prstGeom prst="rect">
            <a:avLst/>
          </a:prstGeom>
          <a:noFill/>
        </p:spPr>
        <p:txBody>
          <a:bodyPr wrap="none" rtlCol="0">
            <a:spAutoFit/>
          </a:bodyPr>
          <a:lstStyle/>
          <a:p>
            <a:r>
              <a:rPr lang="en-US" sz="4000" b="1" dirty="0" smtClean="0">
                <a:solidFill>
                  <a:schemeClr val="tx2">
                    <a:lumMod val="40000"/>
                    <a:lumOff val="60000"/>
                  </a:schemeClr>
                </a:solidFill>
                <a:latin typeface="Century Gothic" pitchFamily="34" charset="0"/>
              </a:rPr>
              <a:t>The Virtual Classroom</a:t>
            </a:r>
            <a:endParaRPr lang="en-US" sz="4000" b="1" dirty="0">
              <a:solidFill>
                <a:schemeClr val="tx2">
                  <a:lumMod val="40000"/>
                  <a:lumOff val="60000"/>
                </a:schemeClr>
              </a:solidFill>
              <a:latin typeface="Century Gothic" pitchFamily="34" charset="0"/>
            </a:endParaRPr>
          </a:p>
        </p:txBody>
      </p:sp>
      <p:sp>
        <p:nvSpPr>
          <p:cNvPr id="2" name="TextBox 1"/>
          <p:cNvSpPr txBox="1"/>
          <p:nvPr/>
        </p:nvSpPr>
        <p:spPr>
          <a:xfrm>
            <a:off x="4191000" y="1143000"/>
            <a:ext cx="4871815" cy="344709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Century Gothic" panose="020B0502020202020204" pitchFamily="34" charset="0"/>
              </a:rPr>
              <a:t>Wi-Fi antennas and routers for supporting live telemetry from payloads </a:t>
            </a:r>
          </a:p>
          <a:p>
            <a:pPr marL="285750" indent="-285750">
              <a:buFont typeface="Arial" panose="020B0604020202020204" pitchFamily="34" charset="0"/>
              <a:buChar char="•"/>
            </a:pPr>
            <a:r>
              <a:rPr lang="en-US" sz="2000" dirty="0" smtClean="0">
                <a:latin typeface="Century Gothic" panose="020B0502020202020204" pitchFamily="34" charset="0"/>
              </a:rPr>
              <a:t>Facilitate communication between payloads and local observers</a:t>
            </a:r>
          </a:p>
          <a:p>
            <a:pPr marL="285750" indent="-285750">
              <a:buFont typeface="Arial" panose="020B0604020202020204" pitchFamily="34" charset="0"/>
              <a:buChar char="•"/>
            </a:pPr>
            <a:r>
              <a:rPr lang="en-US" sz="2000" dirty="0" smtClean="0">
                <a:latin typeface="Century Gothic" panose="020B0502020202020204" pitchFamily="34" charset="0"/>
              </a:rPr>
              <a:t>Satellite Internet for sending live telemetry and video to remote observers</a:t>
            </a:r>
          </a:p>
          <a:p>
            <a:pPr marL="285750" indent="-285750">
              <a:buFont typeface="Arial" panose="020B0604020202020204" pitchFamily="34" charset="0"/>
              <a:buChar char="•"/>
            </a:pPr>
            <a:r>
              <a:rPr lang="en-US" sz="2000" dirty="0" smtClean="0">
                <a:latin typeface="Century Gothic" panose="020B0502020202020204" pitchFamily="34" charset="0"/>
              </a:rPr>
              <a:t>Administered by AeroPac and partially funded by our project</a:t>
            </a:r>
          </a:p>
          <a:p>
            <a:pPr marL="285750" indent="-285750">
              <a:buFont typeface="Arial" panose="020B0604020202020204" pitchFamily="34" charset="0"/>
              <a:buChar char="•"/>
            </a:pPr>
            <a:endParaRPr lang="en-US" dirty="0"/>
          </a:p>
        </p:txBody>
      </p:sp>
      <p:pic>
        <p:nvPicPr>
          <p:cNvPr id="11266" name="Picture 2" descr="https://si0.twimg.com/profile_images/505611236/Ken_at_sureau__s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645" y="4488142"/>
            <a:ext cx="1552366" cy="205134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4162514" y="4495800"/>
            <a:ext cx="2847886"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Century Gothic" panose="020B0502020202020204" pitchFamily="34" charset="0"/>
              </a:rPr>
              <a:t>Designed and built by AeroPac Education Director Ken Biba</a:t>
            </a:r>
            <a:endParaRPr lang="en-US" sz="2000" dirty="0">
              <a:latin typeface="Century Gothic" panose="020B0502020202020204" pitchFamily="34" charset="0"/>
            </a:endParaRPr>
          </a:p>
        </p:txBody>
      </p:sp>
    </p:spTree>
    <p:extLst>
      <p:ext uri="{BB962C8B-B14F-4D97-AF65-F5344CB8AC3E}">
        <p14:creationId xmlns:p14="http://schemas.microsoft.com/office/powerpoint/2010/main" val="3091494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whole 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5241777" cy="34945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301951"/>
            <a:ext cx="8446544" cy="1446550"/>
          </a:xfrm>
          <a:prstGeom prst="rect">
            <a:avLst/>
          </a:prstGeom>
          <a:noFill/>
        </p:spPr>
        <p:txBody>
          <a:bodyPr wrap="none" rtlCol="0">
            <a:spAutoFit/>
          </a:bodyPr>
          <a:lstStyle/>
          <a:p>
            <a:pPr algn="ctr"/>
            <a:r>
              <a:rPr lang="en-US" sz="4400" b="1" dirty="0" smtClean="0">
                <a:solidFill>
                  <a:schemeClr val="tx2">
                    <a:lumMod val="40000"/>
                    <a:lumOff val="60000"/>
                  </a:schemeClr>
                </a:solidFill>
                <a:latin typeface="Century Gothic" panose="020B0502020202020204" pitchFamily="34" charset="0"/>
              </a:rPr>
              <a:t>S4 Teacher Training – July 2013</a:t>
            </a:r>
          </a:p>
          <a:p>
            <a:pPr algn="ctr"/>
            <a:r>
              <a:rPr lang="en-US" sz="4400" b="1" dirty="0" smtClean="0">
                <a:solidFill>
                  <a:schemeClr val="tx2">
                    <a:lumMod val="40000"/>
                    <a:lumOff val="60000"/>
                  </a:schemeClr>
                </a:solidFill>
                <a:latin typeface="Century Gothic" panose="020B0502020202020204" pitchFamily="34" charset="0"/>
              </a:rPr>
              <a:t>Aero Institute, Palmdale </a:t>
            </a:r>
            <a:r>
              <a:rPr lang="en-US" sz="4400" b="1" dirty="0" err="1" smtClean="0">
                <a:solidFill>
                  <a:schemeClr val="tx2">
                    <a:lumMod val="40000"/>
                    <a:lumOff val="60000"/>
                  </a:schemeClr>
                </a:solidFill>
                <a:latin typeface="Century Gothic" panose="020B0502020202020204" pitchFamily="34" charset="0"/>
              </a:rPr>
              <a:t>Ca</a:t>
            </a:r>
            <a:endParaRPr lang="en-US" sz="4400" b="1" dirty="0">
              <a:solidFill>
                <a:schemeClr val="tx2">
                  <a:lumMod val="40000"/>
                  <a:lumOff val="60000"/>
                </a:schemeClr>
              </a:solidFill>
              <a:latin typeface="Century Gothic" panose="020B0502020202020204" pitchFamily="34" charset="0"/>
            </a:endParaRPr>
          </a:p>
        </p:txBody>
      </p:sp>
      <p:sp>
        <p:nvSpPr>
          <p:cNvPr id="3" name="TextBox 2"/>
          <p:cNvSpPr txBox="1"/>
          <p:nvPr/>
        </p:nvSpPr>
        <p:spPr>
          <a:xfrm>
            <a:off x="5562600" y="1981200"/>
            <a:ext cx="3429000"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18 educators from a diverse set of schools and other teaching organizations</a:t>
            </a:r>
          </a:p>
          <a:p>
            <a:pPr marL="285750" indent="-285750">
              <a:buFont typeface="Arial" panose="020B0604020202020204" pitchFamily="34" charset="0"/>
              <a:buChar char="•"/>
            </a:pPr>
            <a:r>
              <a:rPr lang="en-US" dirty="0" smtClean="0"/>
              <a:t>Week long course</a:t>
            </a:r>
          </a:p>
          <a:p>
            <a:pPr marL="285750" indent="-285750">
              <a:buFont typeface="Arial" panose="020B0604020202020204" pitchFamily="34" charset="0"/>
              <a:buChar char="•"/>
            </a:pPr>
            <a:r>
              <a:rPr lang="en-US" dirty="0" smtClean="0"/>
              <a:t>Built, tested and flew a prototype payload</a:t>
            </a:r>
          </a:p>
          <a:p>
            <a:pPr marL="285750" indent="-285750">
              <a:buFont typeface="Arial" panose="020B0604020202020204" pitchFamily="34" charset="0"/>
              <a:buChar char="•"/>
            </a:pPr>
            <a:r>
              <a:rPr lang="en-US" dirty="0" smtClean="0"/>
              <a:t>Helped us refine our educational materials and the payload itself</a:t>
            </a:r>
          </a:p>
          <a:p>
            <a:pPr marL="285750" indent="-285750">
              <a:buFont typeface="Arial" panose="020B0604020202020204" pitchFamily="34" charset="0"/>
              <a:buChar char="•"/>
            </a:pPr>
            <a:r>
              <a:rPr lang="en-US" dirty="0" smtClean="0"/>
              <a:t>Included talks from our partners and mentors</a:t>
            </a:r>
          </a:p>
        </p:txBody>
      </p:sp>
    </p:spTree>
    <p:extLst>
      <p:ext uri="{BB962C8B-B14F-4D97-AF65-F5344CB8AC3E}">
        <p14:creationId xmlns:p14="http://schemas.microsoft.com/office/powerpoint/2010/main" val="9269703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he participants work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066800"/>
            <a:ext cx="6006473" cy="40043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457200" y="5334000"/>
            <a:ext cx="6858000" cy="646331"/>
          </a:xfrm>
          <a:prstGeom prst="rect">
            <a:avLst/>
          </a:prstGeom>
          <a:noFill/>
        </p:spPr>
        <p:txBody>
          <a:bodyPr wrap="square" rtlCol="0">
            <a:spAutoFit/>
          </a:bodyPr>
          <a:lstStyle/>
          <a:p>
            <a:r>
              <a:rPr lang="en-US" dirty="0"/>
              <a:t>The first two days were spent learning the basics of electronics and soldering which were then put to use in constructing the flight board.</a:t>
            </a:r>
          </a:p>
        </p:txBody>
      </p:sp>
    </p:spTree>
    <p:extLst>
      <p:ext uri="{BB962C8B-B14F-4D97-AF65-F5344CB8AC3E}">
        <p14:creationId xmlns:p14="http://schemas.microsoft.com/office/powerpoint/2010/main" val="36344210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5181600"/>
            <a:ext cx="7162800" cy="1200329"/>
          </a:xfrm>
          <a:prstGeom prst="rect">
            <a:avLst/>
          </a:prstGeom>
        </p:spPr>
        <p:txBody>
          <a:bodyPr wrap="square">
            <a:spAutoFit/>
          </a:bodyPr>
          <a:lstStyle/>
          <a:p>
            <a:r>
              <a:rPr lang="en-US" dirty="0"/>
              <a:t>Once the flight board was finished the educators were introduced to programming in Arduino’s Processing language. They were then able to upload the programs to the payload after which they installed the sensors onto the flight board and finalized the payload.</a:t>
            </a:r>
          </a:p>
        </p:txBody>
      </p:sp>
      <p:pic>
        <p:nvPicPr>
          <p:cNvPr id="12290" name="Picture 2" descr="Beth Hill's finished pay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609600"/>
            <a:ext cx="3676650" cy="3962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1981200" y="4586648"/>
            <a:ext cx="4114800" cy="338554"/>
          </a:xfrm>
          <a:prstGeom prst="rect">
            <a:avLst/>
          </a:prstGeom>
        </p:spPr>
        <p:txBody>
          <a:bodyPr wrap="square">
            <a:spAutoFit/>
          </a:bodyPr>
          <a:lstStyle/>
          <a:p>
            <a:pPr algn="ctr"/>
            <a:r>
              <a:rPr lang="en-US" sz="1600" dirty="0" smtClean="0"/>
              <a:t>Beth </a:t>
            </a:r>
            <a:r>
              <a:rPr lang="en-US" sz="1600" dirty="0"/>
              <a:t>Hill, </a:t>
            </a:r>
            <a:r>
              <a:rPr lang="en-US" sz="1600" dirty="0" smtClean="0"/>
              <a:t>Lawrence </a:t>
            </a:r>
            <a:r>
              <a:rPr lang="en-US" sz="1600" dirty="0"/>
              <a:t>Jones </a:t>
            </a:r>
            <a:r>
              <a:rPr lang="en-US" sz="1600" dirty="0" smtClean="0"/>
              <a:t>Middle School</a:t>
            </a:r>
            <a:endParaRPr lang="en-US" sz="1600" dirty="0"/>
          </a:p>
        </p:txBody>
      </p:sp>
    </p:spTree>
    <p:extLst>
      <p:ext uri="{BB962C8B-B14F-4D97-AF65-F5344CB8AC3E}">
        <p14:creationId xmlns:p14="http://schemas.microsoft.com/office/powerpoint/2010/main" val="39011123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payloads attached to the gondo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4191000" cy="2792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Logan Hill and Paul Tanks filling up the balloon, which popped soon af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300794"/>
            <a:ext cx="4724400" cy="3147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5188721" y="762000"/>
            <a:ext cx="3955279" cy="1754326"/>
          </a:xfrm>
          <a:prstGeom prst="rect">
            <a:avLst/>
          </a:prstGeom>
        </p:spPr>
        <p:txBody>
          <a:bodyPr wrap="square">
            <a:spAutoFit/>
          </a:bodyPr>
          <a:lstStyle/>
          <a:p>
            <a:pPr fontAlgn="base"/>
            <a:r>
              <a:rPr lang="en-US" dirty="0"/>
              <a:t>On Thursday the educators took their payloads out to a local high school’s fields. They readied their payloads for tethered helium balloon flights, three-to-a-gondola, as dark storm clouds were approaching. </a:t>
            </a:r>
          </a:p>
        </p:txBody>
      </p:sp>
      <p:sp>
        <p:nvSpPr>
          <p:cNvPr id="4" name="TextBox 3"/>
          <p:cNvSpPr txBox="1"/>
          <p:nvPr/>
        </p:nvSpPr>
        <p:spPr>
          <a:xfrm>
            <a:off x="457201" y="3505200"/>
            <a:ext cx="3276600" cy="2585323"/>
          </a:xfrm>
          <a:prstGeom prst="rect">
            <a:avLst/>
          </a:prstGeom>
          <a:noFill/>
        </p:spPr>
        <p:txBody>
          <a:bodyPr wrap="square" rtlCol="0">
            <a:spAutoFit/>
          </a:bodyPr>
          <a:lstStyle/>
          <a:p>
            <a:pPr fontAlgn="base"/>
            <a:r>
              <a:rPr lang="en-US" dirty="0"/>
              <a:t>Once a </a:t>
            </a:r>
            <a:r>
              <a:rPr lang="en-US" dirty="0" smtClean="0"/>
              <a:t>helium balloon was filled and tethered the winds really kicked up and it began to rain.</a:t>
            </a:r>
          </a:p>
          <a:p>
            <a:pPr fontAlgn="base"/>
            <a:r>
              <a:rPr lang="en-US" dirty="0" smtClean="0"/>
              <a:t>With the weather too chaotic to fly helium balloons, the educators took their payloads around the high school on foot in order to get data.</a:t>
            </a:r>
          </a:p>
          <a:p>
            <a:endParaRPr lang="en-US" dirty="0"/>
          </a:p>
        </p:txBody>
      </p:sp>
    </p:spTree>
    <p:extLst>
      <p:ext uri="{BB962C8B-B14F-4D97-AF65-F5344CB8AC3E}">
        <p14:creationId xmlns:p14="http://schemas.microsoft.com/office/powerpoint/2010/main" val="15200064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onald Repucci rocket retrie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05" y="152400"/>
            <a:ext cx="4061788" cy="2706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4876800" y="2101982"/>
            <a:ext cx="3847032" cy="3139321"/>
          </a:xfrm>
          <a:prstGeom prst="rect">
            <a:avLst/>
          </a:prstGeom>
        </p:spPr>
        <p:txBody>
          <a:bodyPr wrap="square">
            <a:spAutoFit/>
          </a:bodyPr>
          <a:lstStyle/>
          <a:p>
            <a:r>
              <a:rPr lang="en-US" dirty="0"/>
              <a:t>On Saturday the training was shifted to the Lucerne dry lake bed about 70 miles east of Palmdale. There, the payloads were flown on 3 and 4 inch diameter rockets to altitudes as high as </a:t>
            </a:r>
            <a:r>
              <a:rPr lang="en-US" dirty="0" smtClean="0"/>
              <a:t>1828.1m (6000 feet) </a:t>
            </a:r>
            <a:r>
              <a:rPr lang="en-US" dirty="0"/>
              <a:t>with on-site routers taking live data of each launch</a:t>
            </a:r>
            <a:r>
              <a:rPr lang="en-US" dirty="0" smtClean="0"/>
              <a:t>.</a:t>
            </a:r>
          </a:p>
          <a:p>
            <a:endParaRPr lang="en-US" dirty="0"/>
          </a:p>
          <a:p>
            <a:r>
              <a:rPr lang="en-US" dirty="0" smtClean="0"/>
              <a:t>The bottom figure shows our three highest flight paths, as determined by the GPS chips on board.</a:t>
            </a:r>
            <a:endParaRPr lang="en-US" dirty="0"/>
          </a:p>
        </p:txBody>
      </p:sp>
      <p:pic>
        <p:nvPicPr>
          <p:cNvPr id="5" name="Picture 4" descr="http://s4.sonoma.edu/wp-content/uploads/2013/07/FlightPat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105" y="3352800"/>
            <a:ext cx="3833187" cy="3268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836788" y="2932980"/>
            <a:ext cx="2595262" cy="338554"/>
          </a:xfrm>
          <a:prstGeom prst="rect">
            <a:avLst/>
          </a:prstGeom>
        </p:spPr>
        <p:txBody>
          <a:bodyPr wrap="none">
            <a:spAutoFit/>
          </a:bodyPr>
          <a:lstStyle/>
          <a:p>
            <a:r>
              <a:rPr lang="en-US" sz="1600" dirty="0"/>
              <a:t>Donald </a:t>
            </a:r>
            <a:r>
              <a:rPr lang="en-US" sz="1600" dirty="0" err="1" smtClean="0"/>
              <a:t>Repucci</a:t>
            </a:r>
            <a:r>
              <a:rPr lang="en-US" sz="1600" dirty="0" smtClean="0"/>
              <a:t>, Morrow Bay</a:t>
            </a:r>
            <a:endParaRPr lang="en-US" sz="1600" dirty="0"/>
          </a:p>
        </p:txBody>
      </p:sp>
    </p:spTree>
    <p:extLst>
      <p:ext uri="{BB962C8B-B14F-4D97-AF65-F5344CB8AC3E}">
        <p14:creationId xmlns:p14="http://schemas.microsoft.com/office/powerpoint/2010/main" val="37728002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Lauryn with Rock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4663" y="675178"/>
            <a:ext cx="3505200" cy="5405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2905366" y="259776"/>
            <a:ext cx="3270254" cy="369332"/>
          </a:xfrm>
          <a:prstGeom prst="rect">
            <a:avLst/>
          </a:prstGeom>
          <a:noFill/>
        </p:spPr>
        <p:txBody>
          <a:bodyPr wrap="none" rtlCol="0">
            <a:spAutoFit/>
          </a:bodyPr>
          <a:lstStyle/>
          <a:p>
            <a:r>
              <a:rPr lang="en-US" dirty="0" smtClean="0"/>
              <a:t>Everything thing went </a:t>
            </a:r>
            <a:r>
              <a:rPr lang="en-US" i="1" dirty="0" smtClean="0"/>
              <a:t>perfectly…</a:t>
            </a:r>
            <a:endParaRPr lang="en-US" dirty="0"/>
          </a:p>
        </p:txBody>
      </p:sp>
      <p:sp>
        <p:nvSpPr>
          <p:cNvPr id="7" name="TextBox 6"/>
          <p:cNvSpPr txBox="1"/>
          <p:nvPr/>
        </p:nvSpPr>
        <p:spPr>
          <a:xfrm>
            <a:off x="3018092" y="6107668"/>
            <a:ext cx="2838341" cy="369332"/>
          </a:xfrm>
          <a:prstGeom prst="rect">
            <a:avLst/>
          </a:prstGeom>
          <a:noFill/>
        </p:spPr>
        <p:txBody>
          <a:bodyPr wrap="none" rtlCol="0">
            <a:spAutoFit/>
          </a:bodyPr>
          <a:lstStyle/>
          <a:p>
            <a:r>
              <a:rPr lang="en-US" dirty="0" smtClean="0"/>
              <a:t>…right up until the last flight</a:t>
            </a:r>
            <a:endParaRPr lang="en-US" dirty="0"/>
          </a:p>
        </p:txBody>
      </p:sp>
      <p:sp>
        <p:nvSpPr>
          <p:cNvPr id="5" name="TextBox 4"/>
          <p:cNvSpPr txBox="1"/>
          <p:nvPr/>
        </p:nvSpPr>
        <p:spPr>
          <a:xfrm>
            <a:off x="381000" y="1905000"/>
            <a:ext cx="2057400" cy="646331"/>
          </a:xfrm>
          <a:prstGeom prst="rect">
            <a:avLst/>
          </a:prstGeom>
          <a:noFill/>
        </p:spPr>
        <p:txBody>
          <a:bodyPr wrap="square" rtlCol="0">
            <a:spAutoFit/>
          </a:bodyPr>
          <a:lstStyle/>
          <a:p>
            <a:r>
              <a:rPr lang="en-US" dirty="0" smtClean="0"/>
              <a:t>Nose cone from “lawn dart” rocket</a:t>
            </a:r>
            <a:endParaRPr lang="en-US" dirty="0"/>
          </a:p>
        </p:txBody>
      </p:sp>
      <p:cxnSp>
        <p:nvCxnSpPr>
          <p:cNvPr id="8" name="Straight Arrow Connector 7"/>
          <p:cNvCxnSpPr>
            <a:stCxn id="5" idx="2"/>
          </p:cNvCxnSpPr>
          <p:nvPr/>
        </p:nvCxnSpPr>
        <p:spPr>
          <a:xfrm>
            <a:off x="1409700" y="2551331"/>
            <a:ext cx="1943100" cy="11062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83511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2590800" y="381000"/>
            <a:ext cx="3714478" cy="769441"/>
          </a:xfrm>
          <a:prstGeom prst="rect">
            <a:avLst/>
          </a:prstGeom>
          <a:noFill/>
        </p:spPr>
        <p:txBody>
          <a:bodyPr wrap="none" rtlCol="0">
            <a:spAutoFit/>
          </a:bodyPr>
          <a:lstStyle/>
          <a:p>
            <a:pPr algn="ctr"/>
            <a:r>
              <a:rPr lang="en-US" sz="4400" b="1" dirty="0" smtClean="0">
                <a:solidFill>
                  <a:schemeClr val="tx2">
                    <a:lumMod val="40000"/>
                    <a:lumOff val="60000"/>
                  </a:schemeClr>
                </a:solidFill>
                <a:latin typeface="Century Gothic" panose="020B0502020202020204" pitchFamily="34" charset="0"/>
              </a:rPr>
              <a:t>What’s Next?</a:t>
            </a:r>
            <a:endParaRPr lang="en-US" sz="4400" b="1" dirty="0">
              <a:solidFill>
                <a:schemeClr val="tx2">
                  <a:lumMod val="40000"/>
                  <a:lumOff val="60000"/>
                </a:schemeClr>
              </a:solidFill>
              <a:latin typeface="Century Gothic" panose="020B0502020202020204" pitchFamily="34" charset="0"/>
            </a:endParaRPr>
          </a:p>
        </p:txBody>
      </p:sp>
      <p:sp>
        <p:nvSpPr>
          <p:cNvPr id="4" name="TextBox 3"/>
          <p:cNvSpPr txBox="1"/>
          <p:nvPr/>
        </p:nvSpPr>
        <p:spPr>
          <a:xfrm>
            <a:off x="609600" y="1676400"/>
            <a:ext cx="8153400"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Century Gothic" panose="020B0502020202020204" pitchFamily="34" charset="0"/>
              </a:rPr>
              <a:t>Over the next year, students of the teachers from our training will be building and flying payloads of their own (around 55 teams total)</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dirty="0" smtClean="0">
                <a:latin typeface="Century Gothic" panose="020B0502020202020204" pitchFamily="34" charset="0"/>
              </a:rPr>
              <a:t>Working with suppliers and manufacturers to try and make the parts needed to build the S4 payload more readily and easily available</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dirty="0" smtClean="0">
                <a:latin typeface="Century Gothic" panose="020B0502020202020204" pitchFamily="34" charset="0"/>
              </a:rPr>
              <a:t>Address some supply chain concerns</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dirty="0" smtClean="0">
                <a:latin typeface="Century Gothic" panose="020B0502020202020204" pitchFamily="34" charset="0"/>
              </a:rPr>
              <a:t>Publish revisions to our educational materials</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dirty="0" smtClean="0">
                <a:latin typeface="Century Gothic" panose="020B0502020202020204" pitchFamily="34" charset="0"/>
              </a:rPr>
              <a:t>Try to continue program through NASA similar to NSLI but on the West Coast</a:t>
            </a:r>
            <a:endParaRPr lang="en-US" dirty="0">
              <a:latin typeface="Century Gothic" panose="020B0502020202020204" pitchFamily="34" charset="0"/>
            </a:endParaRPr>
          </a:p>
          <a:p>
            <a:pPr marL="285750" indent="-285750">
              <a:buFont typeface="Arial" panose="020B0604020202020204" pitchFamily="34" charset="0"/>
              <a:buChar char="•"/>
            </a:pPr>
            <a:endParaRPr lang="en-US" dirty="0">
              <a:latin typeface="Century Gothic" panose="020B0502020202020204" pitchFamily="34" charset="0"/>
            </a:endParaRPr>
          </a:p>
        </p:txBody>
      </p:sp>
    </p:spTree>
    <p:extLst>
      <p:ext uri="{BB962C8B-B14F-4D97-AF65-F5344CB8AC3E}">
        <p14:creationId xmlns:p14="http://schemas.microsoft.com/office/powerpoint/2010/main" val="23629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Meet the S4 partners</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b="1" dirty="0" smtClean="0"/>
              <a:t>Association </a:t>
            </a:r>
            <a:r>
              <a:rPr lang="en-US" b="1" dirty="0"/>
              <a:t>of Experimental Rocketry of the </a:t>
            </a:r>
            <a:r>
              <a:rPr lang="en-US" b="1" dirty="0" smtClean="0"/>
              <a:t>Pacific (</a:t>
            </a:r>
            <a:r>
              <a:rPr lang="en-US" b="1" dirty="0" err="1" smtClean="0"/>
              <a:t>AeroPac</a:t>
            </a:r>
            <a:r>
              <a:rPr lang="en-US" b="1" dirty="0" smtClean="0"/>
              <a:t>) – </a:t>
            </a:r>
            <a:r>
              <a:rPr lang="en-US" dirty="0" smtClean="0"/>
              <a:t>the Northern CA/Nevada chapter of the Tripoli Rocketry Association</a:t>
            </a:r>
          </a:p>
          <a:p>
            <a:pPr lvl="1"/>
            <a:r>
              <a:rPr lang="en-US" dirty="0" smtClean="0"/>
              <a:t>Tony </a:t>
            </a:r>
            <a:r>
              <a:rPr lang="en-US" dirty="0" err="1" smtClean="0"/>
              <a:t>Alcocer</a:t>
            </a:r>
            <a:r>
              <a:rPr lang="en-US" dirty="0" smtClean="0"/>
              <a:t> – President</a:t>
            </a:r>
          </a:p>
          <a:p>
            <a:pPr lvl="1"/>
            <a:r>
              <a:rPr lang="en-US" dirty="0" smtClean="0"/>
              <a:t>Ken </a:t>
            </a:r>
            <a:r>
              <a:rPr lang="en-US" dirty="0" err="1" smtClean="0"/>
              <a:t>Biba</a:t>
            </a:r>
            <a:r>
              <a:rPr lang="en-US" dirty="0" smtClean="0"/>
              <a:t> – Education Director</a:t>
            </a:r>
          </a:p>
          <a:p>
            <a:r>
              <a:rPr lang="en-US" b="1" dirty="0" smtClean="0"/>
              <a:t>Endeavour Institute </a:t>
            </a:r>
            <a:r>
              <a:rPr lang="en-US" dirty="0" smtClean="0"/>
              <a:t>– Balloon Fests </a:t>
            </a:r>
          </a:p>
          <a:p>
            <a:pPr lvl="1"/>
            <a:r>
              <a:rPr lang="en-US" dirty="0" smtClean="0"/>
              <a:t>Steve </a:t>
            </a:r>
            <a:r>
              <a:rPr lang="en-US" dirty="0" err="1" smtClean="0"/>
              <a:t>Kliewer</a:t>
            </a:r>
            <a:r>
              <a:rPr lang="en-US" dirty="0" smtClean="0"/>
              <a:t>, Director</a:t>
            </a:r>
            <a:endParaRPr lang="en-US" dirty="0"/>
          </a:p>
          <a:p>
            <a:r>
              <a:rPr lang="en-US" dirty="0" smtClean="0"/>
              <a:t>We also partner with a few other rocket clubs: </a:t>
            </a:r>
            <a:r>
              <a:rPr lang="en-US" b="1" dirty="0" smtClean="0"/>
              <a:t>LUNAR</a:t>
            </a:r>
            <a:r>
              <a:rPr lang="en-US" dirty="0" smtClean="0"/>
              <a:t> (Livermore Unit of NAR) and </a:t>
            </a:r>
            <a:r>
              <a:rPr lang="en-US" b="1" dirty="0" smtClean="0"/>
              <a:t>ROC</a:t>
            </a:r>
            <a:r>
              <a:rPr lang="en-US" dirty="0" smtClean="0"/>
              <a:t> (Rocketry Organization of California) for launches</a:t>
            </a:r>
          </a:p>
        </p:txBody>
      </p:sp>
      <p:sp>
        <p:nvSpPr>
          <p:cNvPr id="4" name="Slide Number Placeholder 3"/>
          <p:cNvSpPr>
            <a:spLocks noGrp="1"/>
          </p:cNvSpPr>
          <p:nvPr>
            <p:ph type="sldNum" sz="quarter" idx="12"/>
          </p:nvPr>
        </p:nvSpPr>
        <p:spPr/>
        <p:txBody>
          <a:bodyPr/>
          <a:lstStyle/>
          <a:p>
            <a:fld id="{022606E7-E182-4C54-ADFA-49BE9E905880}" type="slidenum">
              <a:rPr lang="en-US" smtClean="0">
                <a:solidFill>
                  <a:prstClr val="black">
                    <a:tint val="75000"/>
                  </a:prstClr>
                </a:solidFill>
              </a:rPr>
              <a:pPr/>
              <a:t>4</a:t>
            </a:fld>
            <a:endParaRPr lang="en-US">
              <a:solidFill>
                <a:prstClr val="black">
                  <a:tint val="75000"/>
                </a:prstClr>
              </a:solidFill>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2932832"/>
            <a:ext cx="1257300" cy="1761038"/>
          </a:xfrm>
          <a:prstGeom prst="snip2DiagRect">
            <a:avLst>
              <a:gd name="adj1" fmla="val 16374"/>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cxnSp>
        <p:nvCxnSpPr>
          <p:cNvPr id="7" name="Straight Arrow Connector 6"/>
          <p:cNvCxnSpPr/>
          <p:nvPr/>
        </p:nvCxnSpPr>
        <p:spPr>
          <a:xfrm>
            <a:off x="5029200" y="3124200"/>
            <a:ext cx="2057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886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0" y="2431197"/>
            <a:ext cx="5118709" cy="923330"/>
          </a:xfrm>
          <a:prstGeom prst="rect">
            <a:avLst/>
          </a:prstGeom>
          <a:noFill/>
        </p:spPr>
        <p:txBody>
          <a:bodyPr wrap="none" lIns="91440" tIns="45720" rIns="91440" bIns="45720">
            <a:spAutoFit/>
          </a:bodyPr>
          <a:lstStyle/>
          <a:p>
            <a:pPr algn="ctr"/>
            <a:r>
              <a:rPr lang="en-US"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s4.sonoma.edu</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6" name="TextBox 5"/>
          <p:cNvSpPr txBox="1"/>
          <p:nvPr/>
        </p:nvSpPr>
        <p:spPr>
          <a:xfrm>
            <a:off x="2258750" y="2061865"/>
            <a:ext cx="4411208" cy="369332"/>
          </a:xfrm>
          <a:prstGeom prst="rect">
            <a:avLst/>
          </a:prstGeom>
          <a:noFill/>
        </p:spPr>
        <p:txBody>
          <a:bodyPr wrap="none" rtlCol="0">
            <a:spAutoFit/>
          </a:bodyPr>
          <a:lstStyle/>
          <a:p>
            <a:r>
              <a:rPr lang="en-US" dirty="0" smtClean="0"/>
              <a:t>For more information about this project visit: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381000"/>
            <a:ext cx="1200363" cy="1038314"/>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907" y="300508"/>
            <a:ext cx="998833" cy="1139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http://www.endeavours.org/images/EI%20Logo%2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8508" y="365333"/>
            <a:ext cx="816662" cy="10792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5696" y="3581400"/>
            <a:ext cx="3962400" cy="2971800"/>
          </a:xfrm>
          <a:prstGeom prst="rect">
            <a:avLst/>
          </a:prstGeom>
        </p:spPr>
      </p:pic>
      <p:sp>
        <p:nvSpPr>
          <p:cNvPr id="11" name="TextBox 10"/>
          <p:cNvSpPr txBox="1"/>
          <p:nvPr/>
        </p:nvSpPr>
        <p:spPr>
          <a:xfrm>
            <a:off x="838200" y="3886200"/>
            <a:ext cx="3429000" cy="646331"/>
          </a:xfrm>
          <a:prstGeom prst="rect">
            <a:avLst/>
          </a:prstGeom>
          <a:noFill/>
        </p:spPr>
        <p:txBody>
          <a:bodyPr wrap="square" rtlCol="0">
            <a:spAutoFit/>
          </a:bodyPr>
          <a:lstStyle/>
          <a:p>
            <a:r>
              <a:rPr lang="en-US" dirty="0" smtClean="0"/>
              <a:t>To learn more about our other projects:</a:t>
            </a:r>
          </a:p>
        </p:txBody>
      </p:sp>
      <p:sp>
        <p:nvSpPr>
          <p:cNvPr id="12" name="Rectangle 11"/>
          <p:cNvSpPr/>
          <p:nvPr/>
        </p:nvSpPr>
        <p:spPr>
          <a:xfrm>
            <a:off x="402236" y="4876800"/>
            <a:ext cx="3961341" cy="646331"/>
          </a:xfrm>
          <a:prstGeom prst="rect">
            <a:avLst/>
          </a:prstGeom>
          <a:noFill/>
        </p:spPr>
        <p:txBody>
          <a:bodyPr wrap="none" lIns="91440" tIns="45720" rIns="91440" bIns="45720">
            <a:spAutoFit/>
          </a:bodyPr>
          <a:lstStyle/>
          <a:p>
            <a:pPr algn="ctr"/>
            <a:r>
              <a:rPr lang="en-US"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epo.sonoma.edu</a:t>
            </a:r>
            <a:endParaRPr lang="en-US"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1619598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STEM Pipeline for rocketry</a:t>
            </a:r>
            <a:endParaRPr lang="en-US"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703105"/>
            <a:ext cx="8229600" cy="2320152"/>
          </a:xfrm>
        </p:spPr>
      </p:pic>
      <p:sp>
        <p:nvSpPr>
          <p:cNvPr id="3" name="Slide Number Placeholder 2"/>
          <p:cNvSpPr>
            <a:spLocks noGrp="1"/>
          </p:cNvSpPr>
          <p:nvPr>
            <p:ph type="sldNum" sz="quarter" idx="12"/>
          </p:nvPr>
        </p:nvSpPr>
        <p:spPr/>
        <p:txBody>
          <a:bodyPr/>
          <a:lstStyle/>
          <a:p>
            <a:fld id="{022606E7-E182-4C54-ADFA-49BE9E905880}"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13029222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Team America Rocketry Challenge</a:t>
            </a:r>
          </a:p>
        </p:txBody>
      </p:sp>
      <p:sp>
        <p:nvSpPr>
          <p:cNvPr id="3" name="Content Placeholder 2"/>
          <p:cNvSpPr>
            <a:spLocks noGrp="1"/>
          </p:cNvSpPr>
          <p:nvPr>
            <p:ph idx="1"/>
          </p:nvPr>
        </p:nvSpPr>
        <p:spPr/>
        <p:txBody>
          <a:bodyPr/>
          <a:lstStyle/>
          <a:p>
            <a:r>
              <a:rPr lang="en-US" dirty="0" smtClean="0"/>
              <a:t>About 7000 students nationwide</a:t>
            </a:r>
          </a:p>
          <a:p>
            <a:r>
              <a:rPr lang="en-US" dirty="0" smtClean="0"/>
              <a:t>Model rockets that usually loft eggs to 500-750 feet and return them unbroken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372221"/>
            <a:ext cx="3497928" cy="31099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0328" y="3272652"/>
            <a:ext cx="5525048" cy="3231885"/>
          </a:xfrm>
          <a:prstGeom prst="rect">
            <a:avLst/>
          </a:prstGeom>
        </p:spPr>
      </p:pic>
      <p:sp>
        <p:nvSpPr>
          <p:cNvPr id="6" name="Slide Number Placeholder 5"/>
          <p:cNvSpPr>
            <a:spLocks noGrp="1"/>
          </p:cNvSpPr>
          <p:nvPr>
            <p:ph type="sldNum" sz="quarter" idx="12"/>
          </p:nvPr>
        </p:nvSpPr>
        <p:spPr/>
        <p:txBody>
          <a:bodyPr/>
          <a:lstStyle/>
          <a:p>
            <a:fld id="{022606E7-E182-4C54-ADFA-49BE9E905880}"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14763158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NASA Student Launch Initiative</a:t>
            </a:r>
            <a:endParaRPr lang="en-US" dirty="0">
              <a:solidFill>
                <a:schemeClr val="bg1"/>
              </a:solidFill>
            </a:endParaRPr>
          </a:p>
        </p:txBody>
      </p:sp>
      <p:sp>
        <p:nvSpPr>
          <p:cNvPr id="3" name="Content Placeholder 2"/>
          <p:cNvSpPr>
            <a:spLocks noGrp="1"/>
          </p:cNvSpPr>
          <p:nvPr>
            <p:ph idx="1"/>
          </p:nvPr>
        </p:nvSpPr>
        <p:spPr>
          <a:xfrm>
            <a:off x="533400" y="1600199"/>
            <a:ext cx="8153400" cy="1743075"/>
          </a:xfrm>
        </p:spPr>
        <p:txBody>
          <a:bodyPr>
            <a:normAutofit fontScale="77500" lnSpcReduction="20000"/>
          </a:bodyPr>
          <a:lstStyle/>
          <a:p>
            <a:r>
              <a:rPr lang="en-US" dirty="0" smtClean="0"/>
              <a:t>~25 teams (middle/HS) chosen from TARC finalists</a:t>
            </a:r>
          </a:p>
          <a:p>
            <a:r>
              <a:rPr lang="en-US" dirty="0" smtClean="0"/>
              <a:t>Rigorous review process (PDR, CDR, FRR)</a:t>
            </a:r>
          </a:p>
          <a:p>
            <a:r>
              <a:rPr lang="en-US" dirty="0" smtClean="0"/>
              <a:t>Build payloads and HPRs, launch in Alabama to 5000 feet</a:t>
            </a:r>
          </a:p>
          <a:p>
            <a:r>
              <a:rPr lang="en-US" dirty="0" smtClean="0"/>
              <a:t>Also University level competition with another ~25 teams</a:t>
            </a:r>
          </a:p>
          <a:p>
            <a:endParaRPr lang="en-US" dirty="0"/>
          </a:p>
        </p:txBody>
      </p:sp>
      <p:pic>
        <p:nvPicPr>
          <p:cNvPr id="1026" name="Picture 2" descr="http://www.nasa.gov/images/content/669021main_VandyUSLI_02-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352800"/>
            <a:ext cx="25146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nasa.gov/images/content/669020main_VandyUSLI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343274"/>
            <a:ext cx="4438650" cy="336232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022606E7-E182-4C54-ADFA-49BE9E905880}"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32838939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Model vs. High Power Rocketry</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t>Motors are rated by thrust in Newton-seconds</a:t>
            </a:r>
          </a:p>
          <a:p>
            <a:r>
              <a:rPr lang="en-US" dirty="0" smtClean="0"/>
              <a:t>Each letter is a factor of 2 more thrust</a:t>
            </a:r>
          </a:p>
          <a:p>
            <a:r>
              <a:rPr lang="en-US" dirty="0" smtClean="0"/>
              <a:t>Model rockets are ¼ A to G  (160 N-s, max)</a:t>
            </a:r>
          </a:p>
          <a:p>
            <a:r>
              <a:rPr lang="en-US" dirty="0" smtClean="0"/>
              <a:t>HP rocketry is H and above</a:t>
            </a:r>
          </a:p>
          <a:p>
            <a:pPr lvl="1"/>
            <a:r>
              <a:rPr lang="en-US" dirty="0" smtClean="0"/>
              <a:t>Level 1 is H and I (640 N-s max)</a:t>
            </a:r>
          </a:p>
          <a:p>
            <a:pPr lvl="1"/>
            <a:r>
              <a:rPr lang="en-US" dirty="0" smtClean="0"/>
              <a:t>Level 2 is J and K (2560 N-s max)</a:t>
            </a:r>
          </a:p>
          <a:p>
            <a:r>
              <a:rPr lang="en-US" dirty="0" smtClean="0"/>
              <a:t>I am a Level 2 </a:t>
            </a:r>
            <a:r>
              <a:rPr lang="en-US" dirty="0" smtClean="0"/>
              <a:t>flyer (so are </a:t>
            </a:r>
            <a:r>
              <a:rPr lang="en-US" dirty="0" err="1" smtClean="0"/>
              <a:t>Kevins</a:t>
            </a:r>
            <a:r>
              <a:rPr lang="en-US" dirty="0" smtClean="0"/>
              <a:t> J. and Z.)</a:t>
            </a:r>
            <a:endParaRPr lang="en-US" dirty="0"/>
          </a:p>
        </p:txBody>
      </p:sp>
      <p:sp>
        <p:nvSpPr>
          <p:cNvPr id="4" name="Slide Number Placeholder 3"/>
          <p:cNvSpPr>
            <a:spLocks noGrp="1"/>
          </p:cNvSpPr>
          <p:nvPr>
            <p:ph type="sldNum" sz="quarter" idx="12"/>
          </p:nvPr>
        </p:nvSpPr>
        <p:spPr/>
        <p:txBody>
          <a:bodyPr/>
          <a:lstStyle/>
          <a:p>
            <a:fld id="{022606E7-E182-4C54-ADFA-49BE9E905880}"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3544144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chemeClr val="tx2">
                    <a:lumMod val="40000"/>
                    <a:lumOff val="60000"/>
                  </a:schemeClr>
                </a:solidFill>
                <a:latin typeface="Century Gothic" panose="020B0502020202020204" pitchFamily="34" charset="0"/>
              </a:rPr>
              <a:t>Motor Classifications</a:t>
            </a:r>
            <a:endParaRPr lang="en-US" b="1" dirty="0">
              <a:solidFill>
                <a:schemeClr val="tx2">
                  <a:lumMod val="40000"/>
                  <a:lumOff val="60000"/>
                </a:schemeClr>
              </a:solidFill>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147810873"/>
              </p:ext>
            </p:extLst>
          </p:nvPr>
        </p:nvGraphicFramePr>
        <p:xfrm>
          <a:off x="1710204" y="1218486"/>
          <a:ext cx="4605873" cy="4572000"/>
        </p:xfrm>
        <a:graphic>
          <a:graphicData uri="http://schemas.openxmlformats.org/drawingml/2006/table">
            <a:tbl>
              <a:tblPr>
                <a:tableStyleId>{5C22544A-7EE6-4342-B048-85BDC9FD1C3A}</a:tableStyleId>
              </a:tblPr>
              <a:tblGrid>
                <a:gridCol w="967621"/>
                <a:gridCol w="3638252"/>
              </a:tblGrid>
              <a:tr h="304800">
                <a:tc>
                  <a:txBody>
                    <a:bodyPr/>
                    <a:lstStyle/>
                    <a:p>
                      <a:pPr algn="ctr" fontAlgn="ctr"/>
                      <a:r>
                        <a:rPr lang="en-US" sz="1500" u="none" strike="noStrike" dirty="0">
                          <a:effectLst/>
                        </a:rPr>
                        <a:t>A</a:t>
                      </a:r>
                      <a:endParaRPr lang="en-US" sz="1500" b="0" i="0" u="none" strike="noStrike" dirty="0">
                        <a:solidFill>
                          <a:srgbClr val="000000"/>
                        </a:solidFill>
                        <a:effectLst/>
                        <a:latin typeface="Arial"/>
                      </a:endParaRPr>
                    </a:p>
                  </a:txBody>
                  <a:tcPr marL="14514" marR="14514" marT="14514" marB="0" anchor="ctr"/>
                </a:tc>
                <a:tc>
                  <a:txBody>
                    <a:bodyPr/>
                    <a:lstStyle/>
                    <a:p>
                      <a:pPr algn="ctr" fontAlgn="ctr"/>
                      <a:r>
                        <a:rPr lang="en-US" sz="1500" u="none" strike="noStrike" dirty="0">
                          <a:effectLst/>
                        </a:rPr>
                        <a:t>1.26-2.5 N·s</a:t>
                      </a:r>
                      <a:endParaRPr lang="en-US" sz="1500" b="0" i="0" u="none" strike="noStrike" dirty="0">
                        <a:solidFill>
                          <a:srgbClr val="000000"/>
                        </a:solidFill>
                        <a:effectLst/>
                        <a:latin typeface="Arial"/>
                      </a:endParaRPr>
                    </a:p>
                  </a:txBody>
                  <a:tcPr marL="14514" marR="14514" marT="14514" marB="0" anchor="ctr"/>
                </a:tc>
              </a:tr>
              <a:tr h="304800">
                <a:tc>
                  <a:txBody>
                    <a:bodyPr/>
                    <a:lstStyle/>
                    <a:p>
                      <a:pPr algn="ctr" fontAlgn="ctr"/>
                      <a:r>
                        <a:rPr lang="en-US" sz="1500" u="none" strike="noStrike" dirty="0">
                          <a:effectLst/>
                        </a:rPr>
                        <a:t>B</a:t>
                      </a:r>
                      <a:endParaRPr lang="en-US" sz="1500" b="0" i="0" u="none" strike="noStrike" dirty="0">
                        <a:solidFill>
                          <a:srgbClr val="000000"/>
                        </a:solidFill>
                        <a:effectLst/>
                        <a:latin typeface="Arial"/>
                      </a:endParaRPr>
                    </a:p>
                  </a:txBody>
                  <a:tcPr marL="14514" marR="14514" marT="14514" marB="0" anchor="ctr"/>
                </a:tc>
                <a:tc>
                  <a:txBody>
                    <a:bodyPr/>
                    <a:lstStyle/>
                    <a:p>
                      <a:pPr algn="ctr" fontAlgn="ctr"/>
                      <a:r>
                        <a:rPr lang="en-US" sz="1500" u="none" strike="noStrike" dirty="0">
                          <a:effectLst/>
                        </a:rPr>
                        <a:t>2.51-5.0 N·s</a:t>
                      </a:r>
                      <a:endParaRPr lang="en-US" sz="1500" b="0" i="0" u="none" strike="noStrike" dirty="0">
                        <a:solidFill>
                          <a:srgbClr val="000000"/>
                        </a:solidFill>
                        <a:effectLst/>
                        <a:latin typeface="Arial"/>
                      </a:endParaRPr>
                    </a:p>
                  </a:txBody>
                  <a:tcPr marL="14514" marR="14514" marT="14514" marB="0" anchor="ctr"/>
                </a:tc>
              </a:tr>
              <a:tr h="304800">
                <a:tc>
                  <a:txBody>
                    <a:bodyPr/>
                    <a:lstStyle/>
                    <a:p>
                      <a:pPr algn="ctr" fontAlgn="ctr"/>
                      <a:r>
                        <a:rPr lang="en-US" sz="1500" u="none" strike="noStrike" dirty="0">
                          <a:effectLst/>
                        </a:rPr>
                        <a:t>C</a:t>
                      </a:r>
                      <a:endParaRPr lang="en-US" sz="1500" b="0" i="0" u="none" strike="noStrike" dirty="0">
                        <a:solidFill>
                          <a:srgbClr val="000000"/>
                        </a:solidFill>
                        <a:effectLst/>
                        <a:latin typeface="Arial"/>
                      </a:endParaRPr>
                    </a:p>
                  </a:txBody>
                  <a:tcPr marL="14514" marR="14514" marT="14514" marB="0" anchor="ctr"/>
                </a:tc>
                <a:tc>
                  <a:txBody>
                    <a:bodyPr/>
                    <a:lstStyle/>
                    <a:p>
                      <a:pPr algn="ctr" fontAlgn="ctr"/>
                      <a:r>
                        <a:rPr lang="en-US" sz="1500" u="none" strike="noStrike" dirty="0">
                          <a:effectLst/>
                        </a:rPr>
                        <a:t>5.01-10.0 N·s</a:t>
                      </a:r>
                      <a:endParaRPr lang="en-US" sz="1500" b="0" i="0" u="none" strike="noStrike" dirty="0">
                        <a:solidFill>
                          <a:srgbClr val="000000"/>
                        </a:solidFill>
                        <a:effectLst/>
                        <a:latin typeface="Arial"/>
                      </a:endParaRPr>
                    </a:p>
                  </a:txBody>
                  <a:tcPr marL="14514" marR="14514" marT="14514" marB="0" anchor="ctr"/>
                </a:tc>
              </a:tr>
              <a:tr h="304800">
                <a:tc>
                  <a:txBody>
                    <a:bodyPr/>
                    <a:lstStyle/>
                    <a:p>
                      <a:pPr algn="ctr" fontAlgn="ctr"/>
                      <a:r>
                        <a:rPr lang="en-US" sz="1500" u="none" strike="noStrike" dirty="0">
                          <a:effectLst/>
                        </a:rPr>
                        <a:t>D</a:t>
                      </a:r>
                      <a:endParaRPr lang="en-US" sz="1500" b="0" i="0" u="none" strike="noStrike" dirty="0">
                        <a:solidFill>
                          <a:srgbClr val="000000"/>
                        </a:solidFill>
                        <a:effectLst/>
                        <a:latin typeface="Arial"/>
                      </a:endParaRPr>
                    </a:p>
                  </a:txBody>
                  <a:tcPr marL="14514" marR="14514" marT="14514" marB="0" anchor="ctr"/>
                </a:tc>
                <a:tc>
                  <a:txBody>
                    <a:bodyPr/>
                    <a:lstStyle/>
                    <a:p>
                      <a:pPr algn="ctr" fontAlgn="ctr"/>
                      <a:r>
                        <a:rPr lang="en-US" sz="1500" u="none" strike="noStrike" dirty="0">
                          <a:effectLst/>
                        </a:rPr>
                        <a:t>10.01-20.0 N·s</a:t>
                      </a:r>
                      <a:endParaRPr lang="en-US" sz="1500" b="0" i="0" u="none" strike="noStrike" dirty="0">
                        <a:solidFill>
                          <a:srgbClr val="000000"/>
                        </a:solidFill>
                        <a:effectLst/>
                        <a:latin typeface="Arial"/>
                      </a:endParaRPr>
                    </a:p>
                  </a:txBody>
                  <a:tcPr marL="14514" marR="14514" marT="14514" marB="0" anchor="ctr"/>
                </a:tc>
              </a:tr>
              <a:tr h="304800">
                <a:tc>
                  <a:txBody>
                    <a:bodyPr/>
                    <a:lstStyle/>
                    <a:p>
                      <a:pPr algn="ctr" fontAlgn="ctr"/>
                      <a:r>
                        <a:rPr lang="en-US" sz="1500" u="none" strike="noStrike" dirty="0">
                          <a:effectLst/>
                        </a:rPr>
                        <a:t>E</a:t>
                      </a:r>
                      <a:endParaRPr lang="en-US" sz="1500" b="0" i="0" u="none" strike="noStrike" dirty="0">
                        <a:solidFill>
                          <a:srgbClr val="000000"/>
                        </a:solidFill>
                        <a:effectLst/>
                        <a:latin typeface="Arial"/>
                      </a:endParaRPr>
                    </a:p>
                  </a:txBody>
                  <a:tcPr marL="14514" marR="14514" marT="14514" marB="0" anchor="ctr"/>
                </a:tc>
                <a:tc>
                  <a:txBody>
                    <a:bodyPr/>
                    <a:lstStyle/>
                    <a:p>
                      <a:pPr algn="ctr" fontAlgn="ctr"/>
                      <a:r>
                        <a:rPr lang="en-US" sz="1500" u="none" strike="noStrike" dirty="0">
                          <a:effectLst/>
                        </a:rPr>
                        <a:t>20.01-40.0 N·s</a:t>
                      </a:r>
                      <a:endParaRPr lang="en-US" sz="1500" b="0" i="0" u="none" strike="noStrike" dirty="0">
                        <a:solidFill>
                          <a:srgbClr val="000000"/>
                        </a:solidFill>
                        <a:effectLst/>
                        <a:latin typeface="Arial"/>
                      </a:endParaRPr>
                    </a:p>
                  </a:txBody>
                  <a:tcPr marL="14514" marR="14514" marT="14514" marB="0" anchor="ctr"/>
                </a:tc>
              </a:tr>
              <a:tr h="304800">
                <a:tc>
                  <a:txBody>
                    <a:bodyPr/>
                    <a:lstStyle/>
                    <a:p>
                      <a:pPr algn="ctr" fontAlgn="ctr"/>
                      <a:r>
                        <a:rPr lang="en-US" sz="1500" u="none" strike="noStrike" dirty="0">
                          <a:effectLst/>
                        </a:rPr>
                        <a:t>F</a:t>
                      </a:r>
                      <a:endParaRPr lang="en-US" sz="1500" b="0" i="0" u="none" strike="noStrike" dirty="0">
                        <a:solidFill>
                          <a:srgbClr val="000000"/>
                        </a:solidFill>
                        <a:effectLst/>
                        <a:latin typeface="Arial"/>
                      </a:endParaRPr>
                    </a:p>
                  </a:txBody>
                  <a:tcPr marL="14514" marR="14514" marT="14514" marB="0" anchor="ctr"/>
                </a:tc>
                <a:tc>
                  <a:txBody>
                    <a:bodyPr/>
                    <a:lstStyle/>
                    <a:p>
                      <a:pPr algn="ctr" fontAlgn="ctr"/>
                      <a:r>
                        <a:rPr lang="en-US" sz="1500" u="none" strike="noStrike" dirty="0">
                          <a:effectLst/>
                        </a:rPr>
                        <a:t>40.01-80.0 N·s</a:t>
                      </a:r>
                      <a:endParaRPr lang="en-US" sz="1500" b="0" i="0" u="none" strike="noStrike" dirty="0">
                        <a:solidFill>
                          <a:srgbClr val="000000"/>
                        </a:solidFill>
                        <a:effectLst/>
                        <a:latin typeface="Arial"/>
                      </a:endParaRPr>
                    </a:p>
                  </a:txBody>
                  <a:tcPr marL="14514" marR="14514" marT="14514" marB="0" anchor="ctr"/>
                </a:tc>
              </a:tr>
              <a:tr h="304800">
                <a:tc>
                  <a:txBody>
                    <a:bodyPr/>
                    <a:lstStyle/>
                    <a:p>
                      <a:pPr algn="ctr" fontAlgn="ctr"/>
                      <a:r>
                        <a:rPr lang="en-US" sz="1500" u="none" strike="noStrike" dirty="0">
                          <a:effectLst/>
                        </a:rPr>
                        <a:t>G</a:t>
                      </a:r>
                      <a:endParaRPr lang="en-US" sz="1500" b="0" i="0" u="none" strike="noStrike" dirty="0">
                        <a:solidFill>
                          <a:srgbClr val="000000"/>
                        </a:solidFill>
                        <a:effectLst/>
                        <a:latin typeface="Arial"/>
                      </a:endParaRPr>
                    </a:p>
                  </a:txBody>
                  <a:tcPr marL="14514" marR="14514" marT="14514" marB="0" anchor="ctr"/>
                </a:tc>
                <a:tc>
                  <a:txBody>
                    <a:bodyPr/>
                    <a:lstStyle/>
                    <a:p>
                      <a:pPr algn="ctr" fontAlgn="ctr"/>
                      <a:r>
                        <a:rPr lang="en-US" sz="1500" u="none" strike="noStrike" dirty="0">
                          <a:effectLst/>
                        </a:rPr>
                        <a:t>80.01-160.0 N·s</a:t>
                      </a:r>
                      <a:endParaRPr lang="en-US" sz="1500" b="0" i="0" u="none" strike="noStrike" dirty="0">
                        <a:solidFill>
                          <a:srgbClr val="000000"/>
                        </a:solidFill>
                        <a:effectLst/>
                        <a:latin typeface="Arial"/>
                      </a:endParaRPr>
                    </a:p>
                  </a:txBody>
                  <a:tcPr marL="14514" marR="14514" marT="14514" marB="0" anchor="ctr"/>
                </a:tc>
              </a:tr>
              <a:tr h="304800">
                <a:tc>
                  <a:txBody>
                    <a:bodyPr/>
                    <a:lstStyle/>
                    <a:p>
                      <a:pPr algn="ctr" fontAlgn="ctr"/>
                      <a:r>
                        <a:rPr lang="en-US" sz="1500" u="none" strike="noStrike" dirty="0">
                          <a:effectLst/>
                        </a:rPr>
                        <a:t>H</a:t>
                      </a:r>
                      <a:endParaRPr lang="en-US" sz="1500" b="0" i="0" u="none" strike="noStrike" dirty="0">
                        <a:solidFill>
                          <a:srgbClr val="000000"/>
                        </a:solidFill>
                        <a:effectLst/>
                        <a:latin typeface="Arial"/>
                      </a:endParaRPr>
                    </a:p>
                  </a:txBody>
                  <a:tcPr marL="14514" marR="14514" marT="14514" marB="0" anchor="ctr"/>
                </a:tc>
                <a:tc>
                  <a:txBody>
                    <a:bodyPr/>
                    <a:lstStyle/>
                    <a:p>
                      <a:pPr algn="ctr" fontAlgn="ctr"/>
                      <a:r>
                        <a:rPr lang="en-US" sz="1500" u="none" strike="noStrike" dirty="0">
                          <a:effectLst/>
                        </a:rPr>
                        <a:t>160.01-320 N·s</a:t>
                      </a:r>
                      <a:endParaRPr lang="en-US" sz="1500" b="0" i="0" u="none" strike="noStrike" dirty="0">
                        <a:solidFill>
                          <a:srgbClr val="000000"/>
                        </a:solidFill>
                        <a:effectLst/>
                        <a:latin typeface="Arial"/>
                      </a:endParaRPr>
                    </a:p>
                  </a:txBody>
                  <a:tcPr marL="14514" marR="14514" marT="14514" marB="0" anchor="ctr"/>
                </a:tc>
              </a:tr>
              <a:tr h="304800">
                <a:tc>
                  <a:txBody>
                    <a:bodyPr/>
                    <a:lstStyle/>
                    <a:p>
                      <a:pPr algn="ctr" fontAlgn="ctr"/>
                      <a:r>
                        <a:rPr lang="en-US" sz="1500" u="none" strike="noStrike" dirty="0">
                          <a:effectLst/>
                        </a:rPr>
                        <a:t>I</a:t>
                      </a:r>
                      <a:endParaRPr lang="en-US" sz="1500" b="0" i="0" u="none" strike="noStrike" dirty="0">
                        <a:solidFill>
                          <a:srgbClr val="000000"/>
                        </a:solidFill>
                        <a:effectLst/>
                        <a:latin typeface="Arial"/>
                      </a:endParaRPr>
                    </a:p>
                  </a:txBody>
                  <a:tcPr marL="14514" marR="14514" marT="14514" marB="0" anchor="ctr"/>
                </a:tc>
                <a:tc>
                  <a:txBody>
                    <a:bodyPr/>
                    <a:lstStyle/>
                    <a:p>
                      <a:pPr algn="ctr" fontAlgn="ctr"/>
                      <a:r>
                        <a:rPr lang="en-US" sz="1500" u="none" strike="noStrike" dirty="0">
                          <a:effectLst/>
                        </a:rPr>
                        <a:t>320.01-640 N·s</a:t>
                      </a:r>
                      <a:endParaRPr lang="en-US" sz="1500" b="0" i="0" u="none" strike="noStrike" dirty="0">
                        <a:solidFill>
                          <a:srgbClr val="000000"/>
                        </a:solidFill>
                        <a:effectLst/>
                        <a:latin typeface="Arial"/>
                      </a:endParaRPr>
                    </a:p>
                  </a:txBody>
                  <a:tcPr marL="14514" marR="14514" marT="14514" marB="0" anchor="ctr"/>
                </a:tc>
              </a:tr>
              <a:tr h="304800">
                <a:tc>
                  <a:txBody>
                    <a:bodyPr/>
                    <a:lstStyle/>
                    <a:p>
                      <a:pPr algn="ctr" fontAlgn="ctr"/>
                      <a:r>
                        <a:rPr lang="en-US" sz="1500" u="none" strike="noStrike" dirty="0">
                          <a:effectLst/>
                        </a:rPr>
                        <a:t>J</a:t>
                      </a:r>
                      <a:endParaRPr lang="en-US" sz="1500" b="0" i="0" u="none" strike="noStrike" dirty="0">
                        <a:solidFill>
                          <a:srgbClr val="000000"/>
                        </a:solidFill>
                        <a:effectLst/>
                        <a:latin typeface="Arial"/>
                      </a:endParaRPr>
                    </a:p>
                  </a:txBody>
                  <a:tcPr marL="14514" marR="14514" marT="14514" marB="0" anchor="ctr"/>
                </a:tc>
                <a:tc>
                  <a:txBody>
                    <a:bodyPr/>
                    <a:lstStyle/>
                    <a:p>
                      <a:pPr algn="ctr" fontAlgn="ctr"/>
                      <a:r>
                        <a:rPr lang="en-US" sz="1500" u="none" strike="noStrike" dirty="0">
                          <a:effectLst/>
                        </a:rPr>
                        <a:t>640.01-1,280 N·s</a:t>
                      </a:r>
                      <a:endParaRPr lang="en-US" sz="1500" b="0" i="0" u="none" strike="noStrike" dirty="0">
                        <a:solidFill>
                          <a:srgbClr val="000000"/>
                        </a:solidFill>
                        <a:effectLst/>
                        <a:latin typeface="Arial"/>
                      </a:endParaRPr>
                    </a:p>
                  </a:txBody>
                  <a:tcPr marL="14514" marR="14514" marT="14514" marB="0" anchor="ctr"/>
                </a:tc>
              </a:tr>
              <a:tr h="304800">
                <a:tc>
                  <a:txBody>
                    <a:bodyPr/>
                    <a:lstStyle/>
                    <a:p>
                      <a:pPr algn="ctr" fontAlgn="ctr"/>
                      <a:r>
                        <a:rPr lang="en-US" sz="1500" u="none" strike="noStrike" dirty="0">
                          <a:effectLst/>
                        </a:rPr>
                        <a:t>K</a:t>
                      </a:r>
                      <a:endParaRPr lang="en-US" sz="1500" b="0" i="0" u="none" strike="noStrike" dirty="0">
                        <a:solidFill>
                          <a:srgbClr val="000000"/>
                        </a:solidFill>
                        <a:effectLst/>
                        <a:latin typeface="Arial"/>
                      </a:endParaRPr>
                    </a:p>
                  </a:txBody>
                  <a:tcPr marL="14514" marR="14514" marT="14514" marB="0" anchor="ctr"/>
                </a:tc>
                <a:tc>
                  <a:txBody>
                    <a:bodyPr/>
                    <a:lstStyle/>
                    <a:p>
                      <a:pPr algn="ctr" fontAlgn="ctr"/>
                      <a:r>
                        <a:rPr lang="en-US" sz="1500" u="none" strike="noStrike" dirty="0">
                          <a:effectLst/>
                        </a:rPr>
                        <a:t>1,280.01-2,560 N·s</a:t>
                      </a:r>
                      <a:endParaRPr lang="en-US" sz="1500" b="0" i="0" u="none" strike="noStrike" dirty="0">
                        <a:solidFill>
                          <a:srgbClr val="000000"/>
                        </a:solidFill>
                        <a:effectLst/>
                        <a:latin typeface="Arial"/>
                      </a:endParaRPr>
                    </a:p>
                  </a:txBody>
                  <a:tcPr marL="14514" marR="14514" marT="14514" marB="0" anchor="ctr"/>
                </a:tc>
              </a:tr>
              <a:tr h="304800">
                <a:tc>
                  <a:txBody>
                    <a:bodyPr/>
                    <a:lstStyle/>
                    <a:p>
                      <a:pPr algn="ctr" fontAlgn="ctr"/>
                      <a:r>
                        <a:rPr lang="en-US" sz="1500" u="none" strike="noStrike" dirty="0">
                          <a:effectLst/>
                        </a:rPr>
                        <a:t>L</a:t>
                      </a:r>
                      <a:endParaRPr lang="en-US" sz="1500" b="0" i="0" u="none" strike="noStrike" dirty="0">
                        <a:solidFill>
                          <a:srgbClr val="000000"/>
                        </a:solidFill>
                        <a:effectLst/>
                        <a:latin typeface="Arial"/>
                      </a:endParaRPr>
                    </a:p>
                  </a:txBody>
                  <a:tcPr marL="14514" marR="14514" marT="14514" marB="0" anchor="ctr"/>
                </a:tc>
                <a:tc>
                  <a:txBody>
                    <a:bodyPr/>
                    <a:lstStyle/>
                    <a:p>
                      <a:pPr algn="ctr" fontAlgn="ctr"/>
                      <a:r>
                        <a:rPr lang="en-US" sz="1500" u="none" strike="noStrike" dirty="0">
                          <a:effectLst/>
                        </a:rPr>
                        <a:t>2,560.01-5,120 N·s</a:t>
                      </a:r>
                      <a:endParaRPr lang="en-US" sz="1500" b="0" i="0" u="none" strike="noStrike" dirty="0">
                        <a:solidFill>
                          <a:srgbClr val="000000"/>
                        </a:solidFill>
                        <a:effectLst/>
                        <a:latin typeface="Arial"/>
                      </a:endParaRPr>
                    </a:p>
                  </a:txBody>
                  <a:tcPr marL="14514" marR="14514" marT="14514" marB="0" anchor="ctr"/>
                </a:tc>
              </a:tr>
              <a:tr h="304800">
                <a:tc>
                  <a:txBody>
                    <a:bodyPr/>
                    <a:lstStyle/>
                    <a:p>
                      <a:pPr algn="ctr" fontAlgn="ctr"/>
                      <a:r>
                        <a:rPr lang="en-US" sz="1500" u="none" strike="noStrike" dirty="0">
                          <a:effectLst/>
                        </a:rPr>
                        <a:t>M</a:t>
                      </a:r>
                      <a:endParaRPr lang="en-US" sz="1500" b="0" i="0" u="none" strike="noStrike" dirty="0">
                        <a:solidFill>
                          <a:srgbClr val="000000"/>
                        </a:solidFill>
                        <a:effectLst/>
                        <a:latin typeface="Arial"/>
                      </a:endParaRPr>
                    </a:p>
                  </a:txBody>
                  <a:tcPr marL="14514" marR="14514" marT="14514" marB="0" anchor="ctr"/>
                </a:tc>
                <a:tc>
                  <a:txBody>
                    <a:bodyPr/>
                    <a:lstStyle/>
                    <a:p>
                      <a:pPr algn="ctr" fontAlgn="ctr"/>
                      <a:r>
                        <a:rPr lang="en-US" sz="1500" u="none" strike="noStrike" dirty="0">
                          <a:effectLst/>
                        </a:rPr>
                        <a:t>5,120.01-10,240 N·s</a:t>
                      </a:r>
                      <a:endParaRPr lang="en-US" sz="1500" b="0" i="0" u="none" strike="noStrike" dirty="0">
                        <a:solidFill>
                          <a:srgbClr val="000000"/>
                        </a:solidFill>
                        <a:effectLst/>
                        <a:latin typeface="Arial"/>
                      </a:endParaRPr>
                    </a:p>
                  </a:txBody>
                  <a:tcPr marL="14514" marR="14514" marT="14514" marB="0" anchor="ctr"/>
                </a:tc>
              </a:tr>
              <a:tr h="304800">
                <a:tc>
                  <a:txBody>
                    <a:bodyPr/>
                    <a:lstStyle/>
                    <a:p>
                      <a:pPr algn="ctr" fontAlgn="ctr"/>
                      <a:r>
                        <a:rPr lang="en-US" sz="1500" u="none" strike="noStrike" dirty="0">
                          <a:effectLst/>
                        </a:rPr>
                        <a:t>N</a:t>
                      </a:r>
                      <a:endParaRPr lang="en-US" sz="1500" b="0" i="0" u="none" strike="noStrike" dirty="0">
                        <a:solidFill>
                          <a:srgbClr val="000000"/>
                        </a:solidFill>
                        <a:effectLst/>
                        <a:latin typeface="Arial"/>
                      </a:endParaRPr>
                    </a:p>
                  </a:txBody>
                  <a:tcPr marL="14514" marR="14514" marT="14514" marB="0" anchor="ctr"/>
                </a:tc>
                <a:tc>
                  <a:txBody>
                    <a:bodyPr/>
                    <a:lstStyle/>
                    <a:p>
                      <a:pPr algn="ctr" fontAlgn="ctr"/>
                      <a:r>
                        <a:rPr lang="en-US" sz="1500" u="none" strike="noStrike" dirty="0">
                          <a:effectLst/>
                        </a:rPr>
                        <a:t>10,240.01-20,480 N·s</a:t>
                      </a:r>
                      <a:endParaRPr lang="en-US" sz="1500" b="0" i="0" u="none" strike="noStrike" dirty="0">
                        <a:solidFill>
                          <a:srgbClr val="000000"/>
                        </a:solidFill>
                        <a:effectLst/>
                        <a:latin typeface="Arial"/>
                      </a:endParaRPr>
                    </a:p>
                  </a:txBody>
                  <a:tcPr marL="14514" marR="14514" marT="14514" marB="0" anchor="ctr"/>
                </a:tc>
              </a:tr>
              <a:tr h="304800">
                <a:tc>
                  <a:txBody>
                    <a:bodyPr/>
                    <a:lstStyle/>
                    <a:p>
                      <a:pPr algn="ctr" fontAlgn="ctr"/>
                      <a:r>
                        <a:rPr lang="en-US" sz="1500" u="none" strike="noStrike" dirty="0">
                          <a:effectLst/>
                        </a:rPr>
                        <a:t>O</a:t>
                      </a:r>
                      <a:endParaRPr lang="en-US" sz="1500" b="0" i="0" u="none" strike="noStrike" dirty="0">
                        <a:solidFill>
                          <a:srgbClr val="000000"/>
                        </a:solidFill>
                        <a:effectLst/>
                        <a:latin typeface="Arial"/>
                      </a:endParaRPr>
                    </a:p>
                  </a:txBody>
                  <a:tcPr marL="14514" marR="14514" marT="14514" marB="0" anchor="ctr"/>
                </a:tc>
                <a:tc>
                  <a:txBody>
                    <a:bodyPr/>
                    <a:lstStyle/>
                    <a:p>
                      <a:pPr algn="ctr" fontAlgn="ctr"/>
                      <a:r>
                        <a:rPr lang="en-US" sz="1500" u="none" strike="noStrike" dirty="0">
                          <a:effectLst/>
                        </a:rPr>
                        <a:t>20,480.01-40,960 N·s</a:t>
                      </a:r>
                      <a:endParaRPr lang="en-US" sz="1500" b="0" i="0" u="none" strike="noStrike" dirty="0">
                        <a:solidFill>
                          <a:srgbClr val="000000"/>
                        </a:solidFill>
                        <a:effectLst/>
                        <a:latin typeface="Arial"/>
                      </a:endParaRPr>
                    </a:p>
                  </a:txBody>
                  <a:tcPr marL="14514" marR="14514" marT="14514" marB="0" anchor="ctr"/>
                </a:tc>
              </a:tr>
            </a:tbl>
          </a:graphicData>
        </a:graphic>
      </p:graphicFrame>
      <p:cxnSp>
        <p:nvCxnSpPr>
          <p:cNvPr id="5" name="Straight Connector 4"/>
          <p:cNvCxnSpPr/>
          <p:nvPr/>
        </p:nvCxnSpPr>
        <p:spPr>
          <a:xfrm>
            <a:off x="872004" y="3352086"/>
            <a:ext cx="5681196" cy="0"/>
          </a:xfrm>
          <a:prstGeom prst="line">
            <a:avLst/>
          </a:prstGeom>
        </p:spPr>
        <p:style>
          <a:lnRef idx="2">
            <a:schemeClr val="accent2"/>
          </a:lnRef>
          <a:fillRef idx="0">
            <a:schemeClr val="accent2"/>
          </a:fillRef>
          <a:effectRef idx="1">
            <a:schemeClr val="accent2"/>
          </a:effectRef>
          <a:fontRef idx="minor">
            <a:schemeClr val="tx1"/>
          </a:fontRef>
        </p:style>
      </p:cxnSp>
      <p:sp>
        <p:nvSpPr>
          <p:cNvPr id="6" name="TextBox 5"/>
          <p:cNvSpPr txBox="1"/>
          <p:nvPr/>
        </p:nvSpPr>
        <p:spPr>
          <a:xfrm>
            <a:off x="586896" y="2971086"/>
            <a:ext cx="1127232" cy="307777"/>
          </a:xfrm>
          <a:prstGeom prst="rect">
            <a:avLst/>
          </a:prstGeom>
          <a:noFill/>
        </p:spPr>
        <p:txBody>
          <a:bodyPr wrap="none" rtlCol="0">
            <a:spAutoFit/>
          </a:bodyPr>
          <a:lstStyle/>
          <a:p>
            <a:r>
              <a:rPr lang="en-US" sz="1400" dirty="0" smtClean="0">
                <a:latin typeface="Century Gothic" panose="020B0502020202020204" pitchFamily="34" charset="0"/>
              </a:rPr>
              <a:t>Low Power</a:t>
            </a:r>
            <a:endParaRPr lang="en-US" sz="1400" dirty="0">
              <a:latin typeface="Century Gothic" panose="020B0502020202020204" pitchFamily="34" charset="0"/>
            </a:endParaRPr>
          </a:p>
        </p:txBody>
      </p:sp>
      <p:sp>
        <p:nvSpPr>
          <p:cNvPr id="8" name="TextBox 7"/>
          <p:cNvSpPr txBox="1"/>
          <p:nvPr/>
        </p:nvSpPr>
        <p:spPr>
          <a:xfrm>
            <a:off x="586896" y="3431263"/>
            <a:ext cx="1165704" cy="307777"/>
          </a:xfrm>
          <a:prstGeom prst="rect">
            <a:avLst/>
          </a:prstGeom>
          <a:noFill/>
        </p:spPr>
        <p:txBody>
          <a:bodyPr wrap="none" rtlCol="0">
            <a:spAutoFit/>
          </a:bodyPr>
          <a:lstStyle/>
          <a:p>
            <a:r>
              <a:rPr lang="en-US" sz="1400" dirty="0" smtClean="0">
                <a:latin typeface="Century Gothic" panose="020B0502020202020204" pitchFamily="34" charset="0"/>
              </a:rPr>
              <a:t>High Power</a:t>
            </a:r>
            <a:endParaRPr lang="en-US" sz="1400" dirty="0">
              <a:latin typeface="Century Gothic" panose="020B0502020202020204" pitchFamily="34" charset="0"/>
            </a:endParaRPr>
          </a:p>
        </p:txBody>
      </p:sp>
      <p:sp>
        <p:nvSpPr>
          <p:cNvPr id="9" name="Up Arrow 8"/>
          <p:cNvSpPr/>
          <p:nvPr/>
        </p:nvSpPr>
        <p:spPr>
          <a:xfrm>
            <a:off x="944668" y="2513886"/>
            <a:ext cx="304800" cy="4572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Up Arrow 9"/>
          <p:cNvSpPr/>
          <p:nvPr/>
        </p:nvSpPr>
        <p:spPr>
          <a:xfrm rot="10800000">
            <a:off x="926682" y="3739040"/>
            <a:ext cx="304800" cy="4572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Century Gothic" panose="020B0502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687206070"/>
              </p:ext>
            </p:extLst>
          </p:nvPr>
        </p:nvGraphicFramePr>
        <p:xfrm>
          <a:off x="1709807" y="5949169"/>
          <a:ext cx="4605867" cy="304800"/>
        </p:xfrm>
        <a:graphic>
          <a:graphicData uri="http://schemas.openxmlformats.org/drawingml/2006/table">
            <a:tbl>
              <a:tblPr>
                <a:tableStyleId>{5C22544A-7EE6-4342-B048-85BDC9FD1C3A}</a:tableStyleId>
              </a:tblPr>
              <a:tblGrid>
                <a:gridCol w="967619"/>
                <a:gridCol w="3638248"/>
              </a:tblGrid>
              <a:tr h="304800">
                <a:tc>
                  <a:txBody>
                    <a:bodyPr/>
                    <a:lstStyle/>
                    <a:p>
                      <a:pPr algn="ctr" fontAlgn="ctr"/>
                      <a:r>
                        <a:rPr lang="en-US" sz="1500" u="none" strike="noStrike" dirty="0">
                          <a:effectLst/>
                        </a:rPr>
                        <a:t>5Z</a:t>
                      </a:r>
                      <a:endParaRPr lang="en-US" sz="1500" b="0" i="0" u="none" strike="noStrike" dirty="0">
                        <a:solidFill>
                          <a:srgbClr val="000000"/>
                        </a:solidFill>
                        <a:effectLst/>
                        <a:latin typeface="Arial"/>
                      </a:endParaRPr>
                    </a:p>
                  </a:txBody>
                  <a:tcPr marL="14514" marR="14514" marT="14514" marB="0" anchor="ctr"/>
                </a:tc>
                <a:tc>
                  <a:txBody>
                    <a:bodyPr/>
                    <a:lstStyle/>
                    <a:p>
                      <a:pPr algn="ctr" fontAlgn="ctr"/>
                      <a:r>
                        <a:rPr lang="en-US" sz="1500" u="none" strike="noStrike" dirty="0">
                          <a:effectLst/>
                        </a:rPr>
                        <a:t>671,088,640.01-1,342,177,280 N·s</a:t>
                      </a:r>
                      <a:endParaRPr lang="en-US" sz="1500" b="0" i="0" u="none" strike="noStrike" dirty="0">
                        <a:solidFill>
                          <a:srgbClr val="000000"/>
                        </a:solidFill>
                        <a:effectLst/>
                        <a:latin typeface="Arial"/>
                      </a:endParaRPr>
                    </a:p>
                  </a:txBody>
                  <a:tcPr marL="14514" marR="14514" marT="14514" marB="0" anchor="ctr"/>
                </a:tc>
              </a:tr>
            </a:tbl>
          </a:graphicData>
        </a:graphic>
      </p:graphicFrame>
      <p:sp>
        <p:nvSpPr>
          <p:cNvPr id="13" name="TextBox 12"/>
          <p:cNvSpPr txBox="1"/>
          <p:nvPr/>
        </p:nvSpPr>
        <p:spPr>
          <a:xfrm>
            <a:off x="169103" y="5956419"/>
            <a:ext cx="1515158" cy="276999"/>
          </a:xfrm>
          <a:prstGeom prst="rect">
            <a:avLst/>
          </a:prstGeom>
          <a:noFill/>
        </p:spPr>
        <p:txBody>
          <a:bodyPr wrap="none" rtlCol="0">
            <a:spAutoFit/>
          </a:bodyPr>
          <a:lstStyle/>
          <a:p>
            <a:r>
              <a:rPr lang="en-US" sz="1200" dirty="0" smtClean="0">
                <a:latin typeface="Century Gothic" panose="020B0502020202020204" pitchFamily="34" charset="0"/>
              </a:rPr>
              <a:t>Space Shuttle SRB</a:t>
            </a:r>
            <a:endParaRPr lang="en-US" sz="1200" dirty="0">
              <a:latin typeface="Century Gothic" panose="020B0502020202020204" pitchFamily="34" charset="0"/>
            </a:endParaRPr>
          </a:p>
        </p:txBody>
      </p:sp>
      <p:grpSp>
        <p:nvGrpSpPr>
          <p:cNvPr id="39" name="Group 38"/>
          <p:cNvGrpSpPr/>
          <p:nvPr/>
        </p:nvGrpSpPr>
        <p:grpSpPr>
          <a:xfrm>
            <a:off x="7048799" y="2682419"/>
            <a:ext cx="1462260" cy="1425849"/>
            <a:chOff x="7048799" y="2682419"/>
            <a:chExt cx="1462260" cy="1425849"/>
          </a:xfrm>
        </p:grpSpPr>
        <p:sp>
          <p:nvSpPr>
            <p:cNvPr id="15" name="TextBox 14"/>
            <p:cNvSpPr txBox="1"/>
            <p:nvPr/>
          </p:nvSpPr>
          <p:spPr>
            <a:xfrm>
              <a:off x="7268853" y="3215819"/>
              <a:ext cx="756938"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dirty="0" smtClean="0">
                  <a:latin typeface="Century Gothic" panose="020B0502020202020204" pitchFamily="34" charset="0"/>
                </a:rPr>
                <a:t>J-350</a:t>
              </a:r>
              <a:endParaRPr lang="en-US" dirty="0">
                <a:latin typeface="Century Gothic" panose="020B0502020202020204" pitchFamily="34" charset="0"/>
              </a:endParaRPr>
            </a:p>
          </p:txBody>
        </p:sp>
        <p:cxnSp>
          <p:nvCxnSpPr>
            <p:cNvPr id="22" name="Straight Arrow Connector 21"/>
            <p:cNvCxnSpPr/>
            <p:nvPr/>
          </p:nvCxnSpPr>
          <p:spPr>
            <a:xfrm>
              <a:off x="7396329" y="2914770"/>
              <a:ext cx="0" cy="38248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4" name="Straight Arrow Connector 23"/>
            <p:cNvCxnSpPr/>
            <p:nvPr/>
          </p:nvCxnSpPr>
          <p:spPr>
            <a:xfrm rot="10800000">
              <a:off x="7691869" y="3470057"/>
              <a:ext cx="0" cy="38248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5" name="TextBox 24"/>
            <p:cNvSpPr txBox="1"/>
            <p:nvPr/>
          </p:nvSpPr>
          <p:spPr>
            <a:xfrm>
              <a:off x="7178477" y="2682419"/>
              <a:ext cx="1303562" cy="307777"/>
            </a:xfrm>
            <a:prstGeom prst="rect">
              <a:avLst/>
            </a:prstGeom>
            <a:noFill/>
          </p:spPr>
          <p:txBody>
            <a:bodyPr wrap="none" rtlCol="0">
              <a:spAutoFit/>
            </a:bodyPr>
            <a:lstStyle/>
            <a:p>
              <a:r>
                <a:rPr lang="en-US" sz="1400" dirty="0" smtClean="0">
                  <a:solidFill>
                    <a:srgbClr val="FF0000"/>
                  </a:solidFill>
                  <a:latin typeface="Century Gothic" panose="020B0502020202020204" pitchFamily="34" charset="0"/>
                </a:rPr>
                <a:t>Total </a:t>
              </a:r>
              <a:r>
                <a:rPr lang="en-US" sz="1400" dirty="0" smtClean="0">
                  <a:solidFill>
                    <a:srgbClr val="FF0000"/>
                  </a:solidFill>
                  <a:latin typeface="Century Gothic" panose="020B0502020202020204" pitchFamily="34" charset="0"/>
                </a:rPr>
                <a:t>impulse</a:t>
              </a:r>
              <a:endParaRPr lang="en-US" sz="1400" dirty="0">
                <a:solidFill>
                  <a:srgbClr val="FF0000"/>
                </a:solidFill>
                <a:latin typeface="Century Gothic" panose="020B0502020202020204" pitchFamily="34" charset="0"/>
              </a:endParaRPr>
            </a:p>
          </p:txBody>
        </p:sp>
        <p:sp>
          <p:nvSpPr>
            <p:cNvPr id="27" name="TextBox 26"/>
            <p:cNvSpPr txBox="1"/>
            <p:nvPr/>
          </p:nvSpPr>
          <p:spPr>
            <a:xfrm>
              <a:off x="7048799" y="3800491"/>
              <a:ext cx="1462260" cy="307777"/>
            </a:xfrm>
            <a:prstGeom prst="rect">
              <a:avLst/>
            </a:prstGeom>
            <a:noFill/>
          </p:spPr>
          <p:txBody>
            <a:bodyPr wrap="none" rtlCol="0">
              <a:spAutoFit/>
            </a:bodyPr>
            <a:lstStyle/>
            <a:p>
              <a:r>
                <a:rPr lang="en-US" sz="1400" dirty="0" smtClean="0">
                  <a:solidFill>
                    <a:srgbClr val="FF0000"/>
                  </a:solidFill>
                  <a:latin typeface="Century Gothic" panose="020B0502020202020204" pitchFamily="34" charset="0"/>
                </a:rPr>
                <a:t>Average thrust</a:t>
              </a:r>
              <a:endParaRPr lang="en-US" sz="1400" dirty="0">
                <a:solidFill>
                  <a:srgbClr val="FF0000"/>
                </a:solidFill>
                <a:latin typeface="Century Gothic" panose="020B0502020202020204" pitchFamily="34" charset="0"/>
              </a:endParaRPr>
            </a:p>
          </p:txBody>
        </p:sp>
      </p:grpSp>
      <p:cxnSp>
        <p:nvCxnSpPr>
          <p:cNvPr id="29" name="Straight Arrow Connector 28"/>
          <p:cNvCxnSpPr/>
          <p:nvPr/>
        </p:nvCxnSpPr>
        <p:spPr>
          <a:xfrm flipH="1">
            <a:off x="6400800" y="3360632"/>
            <a:ext cx="3984" cy="60229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400800" y="3959094"/>
            <a:ext cx="0" cy="90916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6400800" y="4868254"/>
            <a:ext cx="0" cy="9144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364751" y="3508155"/>
            <a:ext cx="364202" cy="307777"/>
          </a:xfrm>
          <a:prstGeom prst="rect">
            <a:avLst/>
          </a:prstGeom>
          <a:noFill/>
        </p:spPr>
        <p:txBody>
          <a:bodyPr wrap="none" rtlCol="0">
            <a:spAutoFit/>
          </a:bodyPr>
          <a:lstStyle/>
          <a:p>
            <a:r>
              <a:rPr lang="en-US" sz="1400" b="1" dirty="0" smtClean="0">
                <a:solidFill>
                  <a:schemeClr val="accent1"/>
                </a:solidFill>
                <a:latin typeface="Century Gothic" panose="020B0502020202020204" pitchFamily="34" charset="0"/>
              </a:rPr>
              <a:t>L1</a:t>
            </a:r>
            <a:endParaRPr lang="en-US" sz="1400" b="1" dirty="0">
              <a:solidFill>
                <a:schemeClr val="accent1"/>
              </a:solidFill>
              <a:latin typeface="Century Gothic" panose="020B0502020202020204" pitchFamily="34" charset="0"/>
            </a:endParaRPr>
          </a:p>
        </p:txBody>
      </p:sp>
      <p:sp>
        <p:nvSpPr>
          <p:cNvPr id="36" name="TextBox 35"/>
          <p:cNvSpPr txBox="1"/>
          <p:nvPr/>
        </p:nvSpPr>
        <p:spPr>
          <a:xfrm>
            <a:off x="6404784" y="4268330"/>
            <a:ext cx="364202" cy="307777"/>
          </a:xfrm>
          <a:prstGeom prst="rect">
            <a:avLst/>
          </a:prstGeom>
          <a:noFill/>
        </p:spPr>
        <p:txBody>
          <a:bodyPr wrap="none" rtlCol="0">
            <a:spAutoFit/>
          </a:bodyPr>
          <a:lstStyle/>
          <a:p>
            <a:r>
              <a:rPr lang="en-US" sz="1400" b="1" dirty="0" smtClean="0">
                <a:solidFill>
                  <a:schemeClr val="accent1"/>
                </a:solidFill>
                <a:latin typeface="Century Gothic" panose="020B0502020202020204" pitchFamily="34" charset="0"/>
              </a:rPr>
              <a:t>L2</a:t>
            </a:r>
            <a:endParaRPr lang="en-US" sz="1400" b="1" dirty="0">
              <a:solidFill>
                <a:schemeClr val="accent1"/>
              </a:solidFill>
              <a:latin typeface="Century Gothic" panose="020B0502020202020204" pitchFamily="34" charset="0"/>
            </a:endParaRPr>
          </a:p>
        </p:txBody>
      </p:sp>
      <p:sp>
        <p:nvSpPr>
          <p:cNvPr id="37" name="TextBox 36"/>
          <p:cNvSpPr txBox="1"/>
          <p:nvPr/>
        </p:nvSpPr>
        <p:spPr>
          <a:xfrm>
            <a:off x="6398510" y="5180111"/>
            <a:ext cx="364202" cy="307777"/>
          </a:xfrm>
          <a:prstGeom prst="rect">
            <a:avLst/>
          </a:prstGeom>
          <a:noFill/>
        </p:spPr>
        <p:txBody>
          <a:bodyPr wrap="none" rtlCol="0">
            <a:spAutoFit/>
          </a:bodyPr>
          <a:lstStyle/>
          <a:p>
            <a:r>
              <a:rPr lang="en-US" sz="1400" b="1" dirty="0" smtClean="0">
                <a:solidFill>
                  <a:schemeClr val="accent1"/>
                </a:solidFill>
                <a:latin typeface="Century Gothic" panose="020B0502020202020204" pitchFamily="34" charset="0"/>
              </a:rPr>
              <a:t>L3</a:t>
            </a:r>
            <a:endParaRPr lang="en-US" sz="1400" b="1"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72506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1689</TotalTime>
  <Words>1682</Words>
  <Application>Microsoft Office PowerPoint</Application>
  <PresentationFormat>On-screen Show (4:3)</PresentationFormat>
  <Paragraphs>270</Paragraphs>
  <Slides>40</Slides>
  <Notes>0</Notes>
  <HiddenSlides>0</HiddenSlides>
  <MMClips>2</MMClip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Office Theme</vt:lpstr>
      <vt:lpstr>1_Office Theme</vt:lpstr>
      <vt:lpstr>2_Office Theme</vt:lpstr>
      <vt:lpstr>PowerPoint Presentation</vt:lpstr>
      <vt:lpstr>PowerPoint Presentation</vt:lpstr>
      <vt:lpstr>What do we do?</vt:lpstr>
      <vt:lpstr>Meet the S4 partners</vt:lpstr>
      <vt:lpstr>STEM Pipeline for rocketry</vt:lpstr>
      <vt:lpstr>Team America Rocketry Challenge</vt:lpstr>
      <vt:lpstr>NASA Student Launch Initiative</vt:lpstr>
      <vt:lpstr>Model vs. High Power Rocketry</vt:lpstr>
      <vt:lpstr>Motor Classifications</vt:lpstr>
      <vt:lpstr>Thrust Curve</vt:lpstr>
      <vt:lpstr>Airframe Design</vt:lpstr>
      <vt:lpstr>Ballistic Profile</vt:lpstr>
      <vt:lpstr>High Powered Rocketry</vt:lpstr>
      <vt:lpstr>ARLISS as the inspiration for S4</vt:lpstr>
      <vt:lpstr>ARLISS</vt:lpstr>
      <vt:lpstr>PowerPoint Presentation</vt:lpstr>
      <vt:lpstr>PowerPoint Presentation</vt:lpstr>
      <vt:lpstr>PowerPoint Presentation</vt:lpstr>
      <vt:lpstr>PowerPoint Presentation</vt:lpstr>
      <vt:lpstr>High Powered Rocketry  and YOU</vt:lpstr>
      <vt:lpstr>PowerPoint Presentation</vt:lpstr>
      <vt:lpstr>PowerPoint Presentation</vt:lpstr>
      <vt:lpstr>PowerPoint Presentation</vt:lpstr>
      <vt:lpstr>The S4 Project</vt:lpstr>
      <vt:lpstr>S4 Payload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Next?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S4: Small Satellites  for Secondary Students</dc:title>
  <dc:creator>Kevin</dc:creator>
  <cp:lastModifiedBy>lynnc</cp:lastModifiedBy>
  <cp:revision>126</cp:revision>
  <dcterms:created xsi:type="dcterms:W3CDTF">2013-09-13T16:32:13Z</dcterms:created>
  <dcterms:modified xsi:type="dcterms:W3CDTF">2013-11-15T06:06:14Z</dcterms:modified>
</cp:coreProperties>
</file>