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739" r:id="rId2"/>
    <p:sldMasterId id="2147483725" r:id="rId3"/>
    <p:sldMasterId id="2147483737" r:id="rId4"/>
    <p:sldMasterId id="2147483697" r:id="rId5"/>
    <p:sldMasterId id="2147483684" r:id="rId6"/>
  </p:sldMasterIdLst>
  <p:notesMasterIdLst>
    <p:notesMasterId r:id="rId32"/>
  </p:notesMasterIdLst>
  <p:sldIdLst>
    <p:sldId id="398" r:id="rId7"/>
    <p:sldId id="416" r:id="rId8"/>
    <p:sldId id="399" r:id="rId9"/>
    <p:sldId id="400" r:id="rId10"/>
    <p:sldId id="401" r:id="rId11"/>
    <p:sldId id="403" r:id="rId12"/>
    <p:sldId id="404" r:id="rId13"/>
    <p:sldId id="406" r:id="rId14"/>
    <p:sldId id="407" r:id="rId15"/>
    <p:sldId id="408" r:id="rId16"/>
    <p:sldId id="413" r:id="rId17"/>
    <p:sldId id="415" r:id="rId18"/>
    <p:sldId id="344" r:id="rId19"/>
    <p:sldId id="421" r:id="rId20"/>
    <p:sldId id="345" r:id="rId21"/>
    <p:sldId id="347" r:id="rId22"/>
    <p:sldId id="352" r:id="rId23"/>
    <p:sldId id="348" r:id="rId24"/>
    <p:sldId id="395" r:id="rId25"/>
    <p:sldId id="418" r:id="rId26"/>
    <p:sldId id="368" r:id="rId27"/>
    <p:sldId id="419" r:id="rId28"/>
    <p:sldId id="420" r:id="rId29"/>
    <p:sldId id="397" r:id="rId30"/>
    <p:sldId id="417" r:id="rId31"/>
  </p:sldIdLst>
  <p:sldSz cx="9144000" cy="6858000" type="screen4x3"/>
  <p:notesSz cx="7315200" cy="96012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25" autoAdjust="0"/>
    <p:restoredTop sz="94660"/>
  </p:normalViewPr>
  <p:slideViewPr>
    <p:cSldViewPr>
      <p:cViewPr varScale="1">
        <p:scale>
          <a:sx n="71" d="100"/>
          <a:sy n="71" d="100"/>
        </p:scale>
        <p:origin x="-960" y="-96"/>
      </p:cViewPr>
      <p:guideLst>
        <p:guide orient="horz" pos="2160"/>
        <p:guide pos="2880"/>
      </p:guideLst>
    </p:cSldViewPr>
  </p:slideViewPr>
  <p:notesTextViewPr>
    <p:cViewPr>
      <p:scale>
        <a:sx n="1" d="1"/>
        <a:sy n="1" d="1"/>
      </p:scale>
      <p:origin x="0" y="0"/>
    </p:cViewPr>
  </p:notesTextViewPr>
  <p:sorterViewPr>
    <p:cViewPr>
      <p:scale>
        <a:sx n="75" d="100"/>
        <a:sy n="75"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0F8E58DF-4CAE-44F7-9915-0A86F8AC8F61}" type="datetimeFigureOut">
              <a:rPr lang="en-US" smtClean="0"/>
              <a:t>3/8/2015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A8B759E-0A5E-49B5-8EC8-EF2D31C678D7}" type="slidenum">
              <a:rPr lang="en-US" smtClean="0"/>
              <a:t>‹#›</a:t>
            </a:fld>
            <a:endParaRPr lang="en-US"/>
          </a:p>
        </p:txBody>
      </p:sp>
    </p:spTree>
    <p:extLst>
      <p:ext uri="{BB962C8B-B14F-4D97-AF65-F5344CB8AC3E}">
        <p14:creationId xmlns:p14="http://schemas.microsoft.com/office/powerpoint/2010/main" val="25995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8B759E-0A5E-49B5-8EC8-EF2D31C678D7}" type="slidenum">
              <a:rPr lang="en-US" smtClean="0"/>
              <a:t>2</a:t>
            </a:fld>
            <a:endParaRPr lang="en-US"/>
          </a:p>
        </p:txBody>
      </p:sp>
    </p:spTree>
    <p:extLst>
      <p:ext uri="{BB962C8B-B14F-4D97-AF65-F5344CB8AC3E}">
        <p14:creationId xmlns:p14="http://schemas.microsoft.com/office/powerpoint/2010/main" val="343748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7"/>
          <p:cNvSpPr>
            <a:spLocks noGrp="1" noChangeArrowheads="1"/>
          </p:cNvSpPr>
          <p:nvPr>
            <p:ph type="sldNum" sz="quarter" idx="5"/>
          </p:nvPr>
        </p:nvSpPr>
        <p:spPr>
          <a:noFill/>
          <a:ln>
            <a:miter lim="800000"/>
            <a:headEnd/>
            <a:tailEnd/>
          </a:ln>
        </p:spPr>
        <p:txBody>
          <a:bodyPr/>
          <a:lstStyle/>
          <a:p>
            <a:endParaRPr lang="en-US" dirty="0" smtClean="0">
              <a:ea typeface="ＭＳ Ｐゴシック"/>
              <a:cs typeface="ＭＳ Ｐゴシック"/>
            </a:endParaRPr>
          </a:p>
        </p:txBody>
      </p:sp>
      <p:sp>
        <p:nvSpPr>
          <p:cNvPr id="51203" name="Slide Image Placeholder 1"/>
          <p:cNvSpPr>
            <a:spLocks noGrp="1" noRot="1" noChangeAspect="1" noTextEdit="1"/>
          </p:cNvSpPr>
          <p:nvPr>
            <p:ph type="sldImg"/>
          </p:nvPr>
        </p:nvSpPr>
        <p:spPr>
          <a:xfrm>
            <a:off x="1258888" y="720725"/>
            <a:ext cx="4799012" cy="3598863"/>
          </a:xfrm>
          <a:ln/>
        </p:spPr>
      </p:sp>
      <p:sp>
        <p:nvSpPr>
          <p:cNvPr id="51204" name="Notes Placeholder 2"/>
          <p:cNvSpPr>
            <a:spLocks noGrp="1"/>
          </p:cNvSpPr>
          <p:nvPr>
            <p:ph type="body" idx="1"/>
          </p:nvPr>
        </p:nvSpPr>
        <p:spPr>
          <a:xfrm>
            <a:off x="731521" y="4560571"/>
            <a:ext cx="5852160" cy="4318874"/>
          </a:xfrm>
          <a:noFill/>
        </p:spPr>
        <p:txBody>
          <a:bodyPr lIns="96065" tIns="48033" rIns="96065" bIns="48033"/>
          <a:lstStyle/>
          <a:p>
            <a:pPr eaLnBrk="1" hangingPunct="1"/>
            <a:endParaRPr lang="en-US" dirty="0" smtClean="0">
              <a:latin typeface="Arial" pitchFamily="34" charset="0"/>
              <a:ea typeface="ＭＳ Ｐゴシック"/>
            </a:endParaRPr>
          </a:p>
        </p:txBody>
      </p:sp>
      <p:sp>
        <p:nvSpPr>
          <p:cNvPr id="51205" name="Slide Number Placeholder 3"/>
          <p:cNvSpPr txBox="1">
            <a:spLocks noGrp="1"/>
          </p:cNvSpPr>
          <p:nvPr/>
        </p:nvSpPr>
        <p:spPr bwMode="auto">
          <a:xfrm>
            <a:off x="4143588" y="9119474"/>
            <a:ext cx="3169921" cy="480060"/>
          </a:xfrm>
          <a:prstGeom prst="rect">
            <a:avLst/>
          </a:prstGeom>
          <a:noFill/>
          <a:ln w="9525">
            <a:noFill/>
            <a:miter lim="800000"/>
            <a:headEnd/>
            <a:tailEnd/>
          </a:ln>
        </p:spPr>
        <p:txBody>
          <a:bodyPr lIns="96065" tIns="48033" rIns="96065" bIns="48033" anchor="b"/>
          <a:lstStyle/>
          <a:p>
            <a:pPr algn="r" defTabSz="956443" eaLnBrk="0" hangingPunct="0"/>
            <a:endParaRPr lang="en-US" sz="1200" dirty="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p:sp>
      <p:sp>
        <p:nvSpPr>
          <p:cNvPr id="83971" name="Rectangle 2"/>
          <p:cNvSpPr>
            <a:spLocks noGrp="1" noChangeArrowheads="1"/>
          </p:cNvSpPr>
          <p:nvPr>
            <p:ph type="body" idx="1"/>
          </p:nvPr>
        </p:nvSpPr>
        <p:spPr>
          <a:noFill/>
          <a:ln w="9525"/>
        </p:spPr>
        <p:txBody>
          <a:bodyPr/>
          <a:lstStyle/>
          <a:p>
            <a:pPr eaLnBrk="1"/>
            <a:endParaRPr lang="en-US" dirty="0"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E9D2B-D152-4D69-8E14-5034AA2B9CA8}" type="datetime1">
              <a:rPr lang="en-US" smtClean="0">
                <a:solidFill>
                  <a:prstClr val="black">
                    <a:tint val="75000"/>
                  </a:prstClr>
                </a:solidFill>
              </a:rPr>
              <a:t>3/8/2015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4F22D-76A1-4FF3-9503-98E41D620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1463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89F04-EFC1-43D6-B21B-E6FE88EB0F18}"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2273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7CDC4-7E9D-4BF7-83F9-9AF57F10107A}"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3634463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BD695-6BD4-48AF-92F2-A1BFA5DCCF22}" type="datetime1">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199253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C3A8A-E9AC-42DA-ABAC-CFC549A2EE20}" type="datetime1">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112932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DAD9D-2943-4FB9-B030-1FE2C94165CA}" type="datetime1">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26602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51FA7-A0C6-4E38-A646-F13273D0F30E}"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59066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3FAEB-6E43-4197-B284-7657F5C26AD8}"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215313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40FC0-B2F0-457E-8ACE-F4AB7F9CC14D}"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193438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ED8BB-B6E2-4A84-B495-A162F783A377}"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137042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63A01-DF0C-40E5-9FBA-5CD566B21E4B}"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76176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186BE-8DAB-4E2E-95E8-1DB1716ACEDF}"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4F22D-76A1-4FF3-9503-98E41D620854}" type="slidenum">
              <a:rPr lang="en-US" smtClean="0"/>
              <a:t>‹#›</a:t>
            </a:fld>
            <a:endParaRPr lang="en-US"/>
          </a:p>
        </p:txBody>
      </p:sp>
    </p:spTree>
    <p:extLst>
      <p:ext uri="{BB962C8B-B14F-4D97-AF65-F5344CB8AC3E}">
        <p14:creationId xmlns:p14="http://schemas.microsoft.com/office/powerpoint/2010/main" val="37669298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1CD6F-AA0C-4BEF-B849-A1CCE8923827}"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327725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4BEBD-92AF-4FF1-BEF8-A4F5EAFED02D}"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134994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E30E0-F614-48D0-83B0-586A05635BD4}"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296266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ECC3B-2D2A-45B8-8E43-BB24BF808BDB}" type="datetime1">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43110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E6A47-6D09-4F14-8E04-309F8624F4B1}" type="datetime1">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178343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AFA13-7D70-42E1-9F31-D58F1567DD31}" type="datetime1">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4067826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27BE1-CF3D-4627-8F40-DC0AA5F24D39}"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200487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BDAFF-73D9-47B6-83D6-1D52BD411BE5}"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2838718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BED71-28E5-48E0-8E95-80D2E9E6052D}"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3128488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0BA52-6F89-4BF0-9532-15390B9FFE85}"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2849-8E05-44EC-AF07-4B800EA2379D}" type="slidenum">
              <a:rPr lang="en-US" smtClean="0"/>
              <a:t>‹#›</a:t>
            </a:fld>
            <a:endParaRPr lang="en-US"/>
          </a:p>
        </p:txBody>
      </p:sp>
    </p:spTree>
    <p:extLst>
      <p:ext uri="{BB962C8B-B14F-4D97-AF65-F5344CB8AC3E}">
        <p14:creationId xmlns:p14="http://schemas.microsoft.com/office/powerpoint/2010/main" val="39144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2"/>
          <p:cNvSpPr>
            <a:spLocks noGrp="1"/>
          </p:cNvSpPr>
          <p:nvPr>
            <p:ph type="dt" sz="half" idx="10"/>
          </p:nvPr>
        </p:nvSpPr>
        <p:spPr/>
        <p:txBody>
          <a:bodyPr/>
          <a:lstStyle/>
          <a:p>
            <a:fld id="{70CD2413-D414-4FC8-B3CF-366031EA32D3}" type="datetime1">
              <a:rPr lang="en-US" smtClean="0"/>
              <a:t>3/8/2015</a:t>
            </a:fld>
            <a:endParaRPr lang="en-US" dirty="0"/>
          </a:p>
        </p:txBody>
      </p:sp>
      <p:sp>
        <p:nvSpPr>
          <p:cNvPr id="3" name="Rectangle 3"/>
          <p:cNvSpPr>
            <a:spLocks noGrp="1"/>
          </p:cNvSpPr>
          <p:nvPr>
            <p:ph type="ftr" sz="quarter" idx="11"/>
          </p:nvPr>
        </p:nvSpPr>
        <p:spPr/>
        <p:txBody>
          <a:bodyPr/>
          <a:lstStyle/>
          <a:p>
            <a:fld id="{A602EBC4-81B7-47A0-A80A-F72CD7D5C925}" type="slidenum">
              <a:rPr lang="en-US" smtClean="0"/>
              <a:t>‹#›</a:t>
            </a:fld>
            <a:endParaRPr lang="en-US" dirty="0"/>
          </a:p>
        </p:txBody>
      </p:sp>
      <p:sp>
        <p:nvSpPr>
          <p:cNvPr id="4" name="Rectangle 4"/>
          <p:cNvSpPr>
            <a:spLocks noGrp="1"/>
          </p:cNvSpPr>
          <p:nvPr>
            <p:ph type="sldNum" sz="quarter" idx="12"/>
          </p:nvPr>
        </p:nvSpPr>
        <p:spPr/>
        <p:txBody>
          <a:bodyPr/>
          <a:lstStyle/>
          <a:p>
            <a:fld id="{A08BA6BC-A8E2-4561-9FE8-7FD8CA86411F}" type="slidenum">
              <a:rPr lang="en-US" smtClean="0"/>
              <a:pPr/>
              <a:t>‹#›</a:t>
            </a:fld>
            <a:endParaRPr lang="en-US" dirty="0"/>
          </a:p>
        </p:txBody>
      </p:sp>
    </p:spTree>
    <p:extLst>
      <p:ext uri="{BB962C8B-B14F-4D97-AF65-F5344CB8AC3E}">
        <p14:creationId xmlns:p14="http://schemas.microsoft.com/office/powerpoint/2010/main" val="8809597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A3037-9031-4649-9945-FE27D269FC64}" type="datetime1">
              <a:rPr lang="en-US" smtClean="0">
                <a:solidFill>
                  <a:prstClr val="black">
                    <a:tint val="75000"/>
                  </a:prstClr>
                </a:solidFill>
              </a:rPr>
              <a:t>3/8/2015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E4F22D-76A1-4FF3-9503-98E41D620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146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F344C-5A62-4059-9D7F-70494B6F8686}"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1756969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0EE67-82F1-43A2-A33B-2A9CE3E38054}"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193273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967BA-895A-47E4-8916-36276491D7FD}"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316121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9AC50-3752-4C0C-9101-46E90B755EF7}"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1833913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037A8-530C-4752-BF13-B5C85B4249CF}" type="datetime1">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298375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28957-C90E-41DD-A429-E5B3951014E9}" type="datetime1">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1950273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F6E32-F448-4661-BC87-7D39964B7F3E}" type="datetime1">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2597085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5197B-B073-4089-ABA0-C8061048846F}"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2834440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781A3-3FE1-4E9E-82A3-B5183D16ECAD}"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326303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A9F657E2-F8D0-423F-9409-4CBE4E4A36C7}" type="datetime1">
              <a:rPr lang="en-US" smtClean="0"/>
              <a:t>3/8/2015</a:t>
            </a:fld>
            <a:endParaRPr lang="en-US" dirty="0"/>
          </a:p>
        </p:txBody>
      </p:sp>
      <p:sp>
        <p:nvSpPr>
          <p:cNvPr id="4" name="Rectangle 4"/>
          <p:cNvSpPr>
            <a:spLocks noGrp="1"/>
          </p:cNvSpPr>
          <p:nvPr>
            <p:ph type="ftr" sz="quarter" idx="11"/>
          </p:nvPr>
        </p:nvSpPr>
        <p:spPr/>
        <p:txBody>
          <a:bodyPr/>
          <a:lstStyle/>
          <a:p>
            <a:fld id="{DE541055-1074-4CC3-86D8-7B03523D919B}" type="slidenum">
              <a:rPr lang="en-US" smtClean="0"/>
              <a:t>‹#›</a:t>
            </a:fld>
            <a:endParaRPr lang="en-US" dirty="0"/>
          </a:p>
        </p:txBody>
      </p:sp>
      <p:sp>
        <p:nvSpPr>
          <p:cNvPr id="5" name="Rectangle 5"/>
          <p:cNvSpPr>
            <a:spLocks noGrp="1"/>
          </p:cNvSpPr>
          <p:nvPr>
            <p:ph type="sldNum" sz="quarter" idx="12"/>
          </p:nvPr>
        </p:nvSpPr>
        <p:spPr/>
        <p:txBody>
          <a:bodyPr/>
          <a:lstStyle/>
          <a:p>
            <a:fld id="{A08BA6BC-A8E2-4561-9FE8-7FD8CA86411F}" type="slidenum">
              <a:rPr lang="en-US" smtClean="0"/>
              <a:pPr/>
              <a:t>‹#›</a:t>
            </a:fld>
            <a:endParaRPr lang="en-US" dirty="0"/>
          </a:p>
        </p:txBody>
      </p:sp>
    </p:spTree>
    <p:extLst>
      <p:ext uri="{BB962C8B-B14F-4D97-AF65-F5344CB8AC3E}">
        <p14:creationId xmlns:p14="http://schemas.microsoft.com/office/powerpoint/2010/main" val="23788518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DEE7F-1FBA-422D-A309-D083F85A447C}"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73831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50855-63A3-4FA2-84A1-4E4560EA6829}"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B547B-CBDB-4CC7-A23A-88B286603C73}" type="slidenum">
              <a:rPr lang="en-US" smtClean="0"/>
              <a:t>‹#›</a:t>
            </a:fld>
            <a:endParaRPr lang="en-US"/>
          </a:p>
        </p:txBody>
      </p:sp>
    </p:spTree>
    <p:extLst>
      <p:ext uri="{BB962C8B-B14F-4D97-AF65-F5344CB8AC3E}">
        <p14:creationId xmlns:p14="http://schemas.microsoft.com/office/powerpoint/2010/main" val="3380191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ED2425-23B5-4F29-9E66-5325A52175CA}"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1706040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A60CFB-58E4-4B3F-8505-0C532B2CA209}"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3295466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2B504-B320-4A59-BE9F-858FC855573D}"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3730109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B0B782-F8C2-428E-934C-1F2D3DB8C1D7}"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4112319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BD34E-81AC-4A89-B7BF-1EEF987A9973}" type="datetime1">
              <a:rPr lang="en-US" smtClean="0"/>
              <a:t>3/8/2015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834101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7A3F5-4128-417A-94A6-5608E9919A5E}" type="datetime1">
              <a:rPr lang="en-US" smtClean="0"/>
              <a:t>3/8/2015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390463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92A77-9DE0-4E30-A026-8D747B9CBCF9}" type="datetime1">
              <a:rPr lang="en-US" smtClean="0"/>
              <a:t>3/8/2015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94359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60737-199E-4BF5-903B-42027E7142D3}"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103523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7238628" y="228824"/>
            <a:ext cx="1784821" cy="1189881"/>
          </a:xfrm>
          <a:prstGeom prst="rect">
            <a:avLst/>
          </a:prstGeom>
          <a:noFill/>
          <a:ln w="9525">
            <a:solidFill>
              <a:srgbClr val="303A96"/>
            </a:solidFill>
            <a:miter lim="800000"/>
            <a:headEnd/>
            <a:tailEnd/>
          </a:ln>
        </p:spPr>
      </p:pic>
      <p:sp>
        <p:nvSpPr>
          <p:cNvPr id="2" name="Title 1"/>
          <p:cNvSpPr>
            <a:spLocks noGrp="1"/>
          </p:cNvSpPr>
          <p:nvPr>
            <p:ph type="title"/>
          </p:nvPr>
        </p:nvSpPr>
        <p:spPr/>
        <p:txBody>
          <a:bodyPr lIns="64291" tIns="32146" rIns="64291" bIns="32146"/>
          <a:lstStyle/>
          <a:p>
            <a:r>
              <a:rPr lang="en-US" smtClean="0"/>
              <a:t>Click to edit Master title style</a:t>
            </a:r>
            <a:endParaRPr lang="en-US"/>
          </a:p>
        </p:txBody>
      </p:sp>
      <p:sp>
        <p:nvSpPr>
          <p:cNvPr id="4" name="Content Placeholder 2"/>
          <p:cNvSpPr>
            <a:spLocks noGrp="1"/>
          </p:cNvSpPr>
          <p:nvPr>
            <p:ph idx="1"/>
          </p:nvPr>
        </p:nvSpPr>
        <p:spPr>
          <a:xfrm>
            <a:off x="457200" y="1600351"/>
            <a:ext cx="8229600" cy="4525963"/>
          </a:xfrm>
        </p:spPr>
        <p:txBody>
          <a:bodyPr tIns="32146" bIns="32146">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lIns="64291" tIns="32146" rIns="64291" bIns="32146" rtlCol="0"/>
          <a:lstStyle>
            <a:lvl1pPr defTabSz="410583" hangingPunct="0">
              <a:defRPr>
                <a:latin typeface="Helvetica Light" charset="0"/>
                <a:ea typeface="Helvetica Light" charset="0"/>
                <a:cs typeface="Helvetica Light" charset="0"/>
                <a:sym typeface="Helvetica Light" charset="0"/>
              </a:defRPr>
            </a:lvl1pPr>
          </a:lstStyle>
          <a:p>
            <a:pPr>
              <a:defRPr/>
            </a:pPr>
            <a:fld id="{1459DEB0-A2EE-480E-88E0-EEA0F0077EA9}" type="slidenum">
              <a:rPr lang="en-US"/>
              <a:pPr>
                <a:defRPr/>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359700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80398-0393-4C06-96F6-FD1626A7D55B}" type="datetime1">
              <a:rPr lang="en-US" smtClean="0"/>
              <a:t>3/8/2015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3045329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03E45-82C1-47E8-BA73-EAE1F95CFB21}"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3853578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17AD3-AB43-4EE3-9E3F-18C5B55C4EA1}"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9D553-5EF4-4B5B-98C9-4543E1D61367}" type="slidenum">
              <a:rPr lang="en-US" smtClean="0"/>
              <a:t>‹#›</a:t>
            </a:fld>
            <a:endParaRPr lang="en-US"/>
          </a:p>
        </p:txBody>
      </p:sp>
    </p:spTree>
    <p:extLst>
      <p:ext uri="{BB962C8B-B14F-4D97-AF65-F5344CB8AC3E}">
        <p14:creationId xmlns:p14="http://schemas.microsoft.com/office/powerpoint/2010/main" val="73586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28823"/>
            <a:ext cx="1753567" cy="1168673"/>
          </a:xfrm>
          <a:prstGeom prst="rect">
            <a:avLst/>
          </a:prstGeom>
          <a:noFill/>
          <a:ln w="9525">
            <a:solidFill>
              <a:srgbClr val="303A96"/>
            </a:solidFill>
            <a:miter lim="800000"/>
            <a:headEnd/>
            <a:tailEnd/>
          </a:ln>
        </p:spPr>
      </p:pic>
      <p:sp>
        <p:nvSpPr>
          <p:cNvPr id="2" name="Title 1"/>
          <p:cNvSpPr>
            <a:spLocks noGrp="1"/>
          </p:cNvSpPr>
          <p:nvPr>
            <p:ph type="title"/>
          </p:nvPr>
        </p:nvSpPr>
        <p:spPr/>
        <p:txBody>
          <a:bodyPr lIns="64291" tIns="32146" rIns="64291" bIns="32146"/>
          <a:lstStyle/>
          <a:p>
            <a:r>
              <a:rPr lang="en-US" smtClean="0"/>
              <a:t>Click to edit Master title style</a:t>
            </a:r>
            <a:endParaRPr lang="en-US"/>
          </a:p>
        </p:txBody>
      </p:sp>
      <p:sp>
        <p:nvSpPr>
          <p:cNvPr id="4" name="Content Placeholder 2"/>
          <p:cNvSpPr>
            <a:spLocks noGrp="1"/>
          </p:cNvSpPr>
          <p:nvPr>
            <p:ph idx="1"/>
          </p:nvPr>
        </p:nvSpPr>
        <p:spPr>
          <a:xfrm>
            <a:off x="533400" y="1600351"/>
            <a:ext cx="8229600" cy="4525963"/>
          </a:xfrm>
        </p:spPr>
        <p:txBody>
          <a:bodyPr tIns="32146" bIns="32146">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lIns="64291" tIns="32146" rIns="64291" bIns="32146" rtlCol="0"/>
          <a:lstStyle>
            <a:lvl1pPr defTabSz="410583" hangingPunct="0">
              <a:defRPr>
                <a:latin typeface="Helvetica Light" charset="0"/>
                <a:ea typeface="Helvetica Light" charset="0"/>
                <a:cs typeface="Helvetica Light" charset="0"/>
                <a:sym typeface="Helvetica Light" charset="0"/>
              </a:defRPr>
            </a:lvl1pPr>
          </a:lstStyle>
          <a:p>
            <a:pPr>
              <a:defRPr/>
            </a:pPr>
            <a:fld id="{C190BD1B-F703-44EE-B4F7-0BFE155E2CCD}" type="slidenum">
              <a:rPr lang="en-US"/>
              <a:pPr>
                <a:defRPr/>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5523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C34466A3-74D1-4F73-B7A0-DC8DB4AC1E7B}" type="datetime1">
              <a:rPr lang="en-US" smtClean="0"/>
              <a:t>3/8/2015</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A08BA6BC-A8E2-4561-9FE8-7FD8CA86411F}"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7842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B59BD-9CC5-455F-ADE7-AB856C610AAD}"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219759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67EAF-037F-4D5B-A9AC-5320F19A227E}" type="datetime1">
              <a:rPr lang="en-US" smtClean="0"/>
              <a:t>3/8/2015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943FE-90BC-4F76-A7EE-D3A008D19400}" type="slidenum">
              <a:rPr lang="en-US" smtClean="0"/>
              <a:t>‹#›</a:t>
            </a:fld>
            <a:endParaRPr lang="en-US"/>
          </a:p>
        </p:txBody>
      </p:sp>
    </p:spTree>
    <p:extLst>
      <p:ext uri="{BB962C8B-B14F-4D97-AF65-F5344CB8AC3E}">
        <p14:creationId xmlns:p14="http://schemas.microsoft.com/office/powerpoint/2010/main" val="2883683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5.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1BF63-CC9F-4FFC-B529-61E5A7A3F1A7}" type="datetime1">
              <a:rPr lang="en-US" smtClean="0">
                <a:solidFill>
                  <a:prstClr val="black">
                    <a:tint val="75000"/>
                  </a:prstClr>
                </a:solidFill>
              </a:rPr>
              <a:t>3/8/2015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4F22D-76A1-4FF3-9503-98E41D620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60827"/>
      </p:ext>
    </p:extLst>
  </p:cSld>
  <p:clrMap bg1="lt1" tx1="dk1" bg2="lt2" tx2="dk2" accent1="accent1" accent2="accent2" accent3="accent3" accent4="accent4" accent5="accent5" accent6="accent6" hlink="hlink" folHlink="folHlink"/>
  <p:sldLayoutIdLst>
    <p:sldLayoutId id="2147483722" r:id="rId1"/>
    <p:sldLayoutId id="2147483763" r:id="rId2"/>
    <p:sldLayoutId id="2147483764" r:id="rId3"/>
    <p:sldLayoutId id="2147483765" r:id="rId4"/>
    <p:sldLayoutId id="2147483766" r:id="rId5"/>
    <p:sldLayoutId id="2147483767" r:id="rId6"/>
    <p:sldLayoutId id="214748376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DA207-F90F-49DA-998E-CB4F18CDBCE3}" type="datetime1">
              <a:rPr lang="en-US" smtClean="0"/>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943FE-90BC-4F76-A7EE-D3A008D19400}" type="slidenum">
              <a:rPr lang="en-US" smtClean="0"/>
              <a:t>‹#›</a:t>
            </a:fld>
            <a:endParaRPr lang="en-US"/>
          </a:p>
        </p:txBody>
      </p:sp>
    </p:spTree>
    <p:extLst>
      <p:ext uri="{BB962C8B-B14F-4D97-AF65-F5344CB8AC3E}">
        <p14:creationId xmlns:p14="http://schemas.microsoft.com/office/powerpoint/2010/main" val="858930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D0A17-1980-481D-ABA0-764485CD27AB}" type="datetime1">
              <a:rPr lang="en-US" smtClean="0"/>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A2849-8E05-44EC-AF07-4B800EA2379D}" type="slidenum">
              <a:rPr lang="en-US" smtClean="0"/>
              <a:t>‹#›</a:t>
            </a:fld>
            <a:endParaRPr lang="en-US"/>
          </a:p>
        </p:txBody>
      </p:sp>
    </p:spTree>
    <p:extLst>
      <p:ext uri="{BB962C8B-B14F-4D97-AF65-F5344CB8AC3E}">
        <p14:creationId xmlns:p14="http://schemas.microsoft.com/office/powerpoint/2010/main" val="31697404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34522-1527-4E54-9C51-ADFB836FE181}" type="datetime1">
              <a:rPr lang="en-US" smtClean="0">
                <a:solidFill>
                  <a:prstClr val="black">
                    <a:tint val="75000"/>
                  </a:prstClr>
                </a:solidFill>
              </a:rPr>
              <a:t>3/8/2015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4F22D-76A1-4FF3-9503-98E41D620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60827"/>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9E9FC-B10A-420E-AD5C-054AA16EF77E}" type="datetime1">
              <a:rPr lang="en-US" smtClean="0"/>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B547B-CBDB-4CC7-A23A-88B286603C73}" type="slidenum">
              <a:rPr lang="en-US" smtClean="0"/>
              <a:t>‹#›</a:t>
            </a:fld>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83648"/>
            <a:ext cx="9127067" cy="7041648"/>
          </a:xfrm>
          <a:prstGeom prst="rect">
            <a:avLst/>
          </a:prstGeom>
        </p:spPr>
      </p:pic>
    </p:spTree>
    <p:extLst>
      <p:ext uri="{BB962C8B-B14F-4D97-AF65-F5344CB8AC3E}">
        <p14:creationId xmlns:p14="http://schemas.microsoft.com/office/powerpoint/2010/main" val="2061290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29DCF-C3C4-4949-BE38-39947A9356AE}" type="datetime1">
              <a:rPr lang="en-US" smtClean="0"/>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9D553-5EF4-4B5B-98C9-4543E1D61367}" type="slidenum">
              <a:rPr lang="en-US" smtClean="0"/>
              <a:t>‹#›</a:t>
            </a:fld>
            <a:endParaRPr lang="en-US"/>
          </a:p>
        </p:txBody>
      </p:sp>
    </p:spTree>
    <p:extLst>
      <p:ext uri="{BB962C8B-B14F-4D97-AF65-F5344CB8AC3E}">
        <p14:creationId xmlns:p14="http://schemas.microsoft.com/office/powerpoint/2010/main" val="1741627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airnow.gov/-" TargetMode="External"/><Relationship Id="rId2" Type="http://schemas.openxmlformats.org/officeDocument/2006/relationships/hyperlink" Target="http://blog.safecast.org/" TargetMode="External"/><Relationship Id="rId1" Type="http://schemas.openxmlformats.org/officeDocument/2006/relationships/slideLayout" Target="../slideLayouts/slideLayout1.xml"/><Relationship Id="rId4" Type="http://schemas.openxmlformats.org/officeDocument/2006/relationships/hyperlink" Target="http://waterwatch.usgs.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epo.sonoma.edu/" TargetMode="External"/><Relationship Id="rId2" Type="http://schemas.openxmlformats.org/officeDocument/2006/relationships/hyperlink" Target="http://i3.sonoma.edu/" TargetMode="External"/><Relationship Id="rId1" Type="http://schemas.openxmlformats.org/officeDocument/2006/relationships/slideLayout" Target="../slideLayouts/slideLayout1.xml"/><Relationship Id="rId4" Type="http://schemas.openxmlformats.org/officeDocument/2006/relationships/hyperlink" Target="http://www.pressdemocrat.com/opinion/3204004-181/close-to-home-new-standard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343400"/>
            <a:ext cx="7772400" cy="1470025"/>
          </a:xfrm>
        </p:spPr>
        <p:txBody>
          <a:bodyPr>
            <a:noAutofit/>
          </a:bodyPr>
          <a:lstStyle/>
          <a:p>
            <a:r>
              <a:rPr lang="en-US" sz="3200" dirty="0" smtClean="0"/>
              <a:t>Prof. Lynn Cominsky </a:t>
            </a:r>
            <a:br>
              <a:rPr lang="en-US" sz="3200" dirty="0" smtClean="0"/>
            </a:br>
            <a:r>
              <a:rPr lang="en-US" sz="3200" dirty="0" smtClean="0"/>
              <a:t>Sonoma </a:t>
            </a:r>
            <a:r>
              <a:rPr lang="en-US" sz="3200" dirty="0" smtClean="0"/>
              <a:t>State University</a:t>
            </a:r>
            <a:endParaRPr lang="en-US" sz="3200" dirty="0"/>
          </a:p>
        </p:txBody>
      </p:sp>
      <p:sp>
        <p:nvSpPr>
          <p:cNvPr id="3" name="Title 1"/>
          <p:cNvSpPr txBox="1">
            <a:spLocks/>
          </p:cNvSpPr>
          <p:nvPr/>
        </p:nvSpPr>
        <p:spPr>
          <a:xfrm>
            <a:off x="304800" y="304800"/>
            <a:ext cx="41148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Next Generation Science Standards </a:t>
            </a:r>
          </a:p>
          <a:p>
            <a:r>
              <a:rPr lang="en-US" sz="3200" dirty="0" smtClean="0"/>
              <a:t>and</a:t>
            </a:r>
            <a:endParaRPr lang="en-US" sz="3200" dirty="0"/>
          </a:p>
        </p:txBody>
      </p:sp>
      <p:sp>
        <p:nvSpPr>
          <p:cNvPr id="4" name="Slide Number Placeholder 3"/>
          <p:cNvSpPr>
            <a:spLocks noGrp="1"/>
          </p:cNvSpPr>
          <p:nvPr>
            <p:ph type="sldNum" sz="quarter" idx="12"/>
          </p:nvPr>
        </p:nvSpPr>
        <p:spPr/>
        <p:txBody>
          <a:bodyPr/>
          <a:lstStyle/>
          <a:p>
            <a:fld id="{8AE4F22D-76A1-4FF3-9503-98E41D620854}" type="slidenum">
              <a:rPr lang="en-US" smtClean="0"/>
              <a:t>1</a:t>
            </a:fld>
            <a:endParaRPr lang="en-US"/>
          </a:p>
        </p:txBody>
      </p:sp>
    </p:spTree>
    <p:extLst>
      <p:ext uri="{BB962C8B-B14F-4D97-AF65-F5344CB8AC3E}">
        <p14:creationId xmlns:p14="http://schemas.microsoft.com/office/powerpoint/2010/main" val="96738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6"/>
          <p:cNvSpPr>
            <a:spLocks noGrp="1"/>
          </p:cNvSpPr>
          <p:nvPr>
            <p:ph type="title"/>
          </p:nvPr>
        </p:nvSpPr>
        <p:spPr/>
        <p:txBody>
          <a:bodyPr>
            <a:noAutofit/>
          </a:bodyPr>
          <a:lstStyle/>
          <a:p>
            <a:pPr eaLnBrk="1" hangingPunct="1"/>
            <a:r>
              <a:rPr lang="en-US" sz="3600" b="1" dirty="0" smtClean="0"/>
              <a:t>Standards Comparison:</a:t>
            </a:r>
            <a:br>
              <a:rPr lang="en-US" sz="3600" b="1" dirty="0" smtClean="0"/>
            </a:br>
            <a:r>
              <a:rPr lang="en-US" sz="3600" b="1" dirty="0" smtClean="0"/>
              <a:t>Structure and Properties of Matter</a:t>
            </a:r>
          </a:p>
        </p:txBody>
      </p:sp>
      <p:sp>
        <p:nvSpPr>
          <p:cNvPr id="9" name="Content Placeholder 6"/>
          <p:cNvSpPr>
            <a:spLocks noGrp="1"/>
          </p:cNvSpPr>
          <p:nvPr>
            <p:ph idx="1"/>
          </p:nvPr>
        </p:nvSpPr>
        <p:spPr>
          <a:xfrm>
            <a:off x="232172" y="2174379"/>
            <a:ext cx="4339828" cy="3951387"/>
          </a:xfrm>
        </p:spPr>
        <p:txBody>
          <a:bodyPr tIns="32146" bIns="32146" rtlCol="0">
            <a:normAutofit fontScale="92500"/>
          </a:bodyPr>
          <a:lstStyle/>
          <a:p>
            <a:pPr marL="340286" indent="-340286" defTabSz="907339">
              <a:buFont typeface="Arial" pitchFamily="34" charset="0"/>
              <a:buAutoNum type="alphaLcPeriod"/>
              <a:defRPr/>
            </a:pPr>
            <a:r>
              <a:rPr lang="en-US" sz="1400" dirty="0" smtClean="0">
                <a:latin typeface="Helvetica" pitchFamily="34" charset="0"/>
                <a:cs typeface="Helvetica" pitchFamily="34" charset="0"/>
              </a:rPr>
              <a:t>Distinguish between atoms and molecules.</a:t>
            </a:r>
          </a:p>
          <a:p>
            <a:pPr marL="340286" indent="-340286" defTabSz="907339">
              <a:buFont typeface="Arial" pitchFamily="34" charset="0"/>
              <a:buAutoNum type="alphaLcPeriod"/>
              <a:defRPr/>
            </a:pPr>
            <a:r>
              <a:rPr lang="en-US" sz="1400" dirty="0" smtClean="0">
                <a:latin typeface="Helvetica" pitchFamily="34" charset="0"/>
                <a:cs typeface="Helvetica" pitchFamily="34" charset="0"/>
              </a:rPr>
              <a:t>Describe the difference between pure substances (elements and compounds) and mixtures. </a:t>
            </a:r>
          </a:p>
          <a:p>
            <a:pPr marL="340286" indent="-340286" defTabSz="907339">
              <a:buFont typeface="Arial" pitchFamily="34" charset="0"/>
              <a:buAutoNum type="alphaLcPeriod"/>
              <a:defRPr/>
            </a:pPr>
            <a:r>
              <a:rPr lang="en-US" sz="1400" dirty="0" smtClean="0">
                <a:latin typeface="Helvetica" pitchFamily="34" charset="0"/>
                <a:cs typeface="Helvetica" pitchFamily="34" charset="0"/>
              </a:rPr>
              <a:t>Describe the movement of particles in solids, liquids, gases, and plasmas states. </a:t>
            </a:r>
          </a:p>
          <a:p>
            <a:pPr marL="340286" indent="-340286" defTabSz="907339">
              <a:buFont typeface="Arial" pitchFamily="34" charset="0"/>
              <a:buAutoNum type="alphaLcPeriod"/>
              <a:defRPr/>
            </a:pPr>
            <a:r>
              <a:rPr lang="en-US" sz="1400" dirty="0" smtClean="0">
                <a:latin typeface="Helvetica" pitchFamily="34" charset="0"/>
                <a:cs typeface="Helvetica" pitchFamily="34" charset="0"/>
              </a:rPr>
              <a:t>Distinguish between physical and chemical properties of matter as physical (i.e., density, melting point, boiling point) or chemical (i.e., reactivity, combustibility).</a:t>
            </a:r>
          </a:p>
          <a:p>
            <a:pPr marL="340286" indent="-340286" defTabSz="907339">
              <a:buFont typeface="Arial" pitchFamily="34" charset="0"/>
              <a:buAutoNum type="alphaLcPeriod"/>
              <a:defRPr/>
            </a:pPr>
            <a:r>
              <a:rPr lang="en-US" sz="1400" dirty="0" smtClean="0">
                <a:latin typeface="Helvetica" pitchFamily="34" charset="0"/>
                <a:cs typeface="Helvetica" pitchFamily="34" charset="0"/>
              </a:rPr>
              <a:t>Distinguish between changes in matter as physical (i.e., physical change) or chemical (development of a gas, formation of precipitate, and change in color). </a:t>
            </a:r>
          </a:p>
          <a:p>
            <a:pPr marL="340286" indent="-340286" defTabSz="907339">
              <a:buFont typeface="Arial" pitchFamily="34" charset="0"/>
              <a:buAutoNum type="alphaLcPeriod"/>
              <a:defRPr/>
            </a:pPr>
            <a:r>
              <a:rPr lang="en-US" sz="1400" dirty="0" smtClean="0">
                <a:latin typeface="Helvetica" pitchFamily="34" charset="0"/>
                <a:cs typeface="Helvetica" pitchFamily="34" charset="0"/>
              </a:rPr>
              <a:t>Recognize that there are more than 100 elements and some have similar properties as shown on the Periodic Table of Elements.</a:t>
            </a:r>
          </a:p>
          <a:p>
            <a:pPr marL="340286" indent="-340286" defTabSz="907339">
              <a:buFont typeface="Arial" pitchFamily="34" charset="0"/>
              <a:buAutoNum type="alphaLcPeriod"/>
              <a:defRPr/>
            </a:pPr>
            <a:r>
              <a:rPr lang="en-US" sz="1400" dirty="0" smtClean="0">
                <a:latin typeface="Helvetica" pitchFamily="34" charset="0"/>
                <a:cs typeface="Helvetica" pitchFamily="34" charset="0"/>
              </a:rPr>
              <a:t>Identify and demonstrate the Law of Conservation of Matter.</a:t>
            </a:r>
          </a:p>
          <a:p>
            <a:pPr marL="340286" indent="-340286" defTabSz="907339">
              <a:buFont typeface="Arial" pitchFamily="34" charset="0"/>
              <a:buAutoNum type="alphaLcPeriod"/>
              <a:defRPr/>
            </a:pPr>
            <a:endParaRPr lang="en-US" sz="1400" dirty="0" smtClean="0">
              <a:latin typeface="Helvetica" pitchFamily="34" charset="0"/>
              <a:cs typeface="Helvetica" pitchFamily="34" charset="0"/>
            </a:endParaRPr>
          </a:p>
          <a:p>
            <a:pPr marL="340286" indent="-340286" defTabSz="907339">
              <a:buFont typeface="Arial" pitchFamily="34" charset="0"/>
              <a:buAutoNum type="alphaLcPeriod"/>
              <a:defRPr/>
            </a:pPr>
            <a:endParaRPr lang="en-US" sz="1400" dirty="0">
              <a:latin typeface="Helvetica" pitchFamily="34" charset="0"/>
              <a:cs typeface="Helvetica" pitchFamily="34" charset="0"/>
            </a:endParaRPr>
          </a:p>
        </p:txBody>
      </p:sp>
      <p:sp>
        <p:nvSpPr>
          <p:cNvPr id="10" name="Content Placeholder 8"/>
          <p:cNvSpPr>
            <a:spLocks noGrp="1"/>
          </p:cNvSpPr>
          <p:nvPr>
            <p:ph sz="quarter" idx="4294967295"/>
          </p:nvPr>
        </p:nvSpPr>
        <p:spPr>
          <a:xfrm>
            <a:off x="4724400" y="2174875"/>
            <a:ext cx="4041775" cy="3951288"/>
          </a:xfrm>
        </p:spPr>
        <p:txBody>
          <a:bodyPr tIns="32146" bIns="32146"/>
          <a:lstStyle/>
          <a:p>
            <a:pPr eaLnBrk="1" hangingPunct="1">
              <a:buFont typeface="Calibri" pitchFamily="34" charset="0"/>
              <a:buAutoNum type="alphaLcPeriod"/>
            </a:pPr>
            <a:r>
              <a:rPr lang="en-US" sz="1300" dirty="0" smtClean="0">
                <a:latin typeface="Helvetica" charset="0"/>
                <a:ea typeface="Helvetica" charset="0"/>
                <a:cs typeface="Helvetica" charset="0"/>
              </a:rPr>
              <a:t>Construct and use models to explain that atoms combine to form new substances of varying complexity in terms of the number of atoms and repeating subunits.</a:t>
            </a:r>
          </a:p>
          <a:p>
            <a:pPr eaLnBrk="1" hangingPunct="1">
              <a:buFont typeface="Calibri" pitchFamily="34" charset="0"/>
              <a:buAutoNum type="alphaLcPeriod"/>
            </a:pPr>
            <a:r>
              <a:rPr lang="en-US" sz="1300" dirty="0" smtClean="0">
                <a:latin typeface="Helvetica" charset="0"/>
                <a:ea typeface="Helvetica" charset="0"/>
                <a:cs typeface="Helvetica" charset="0"/>
              </a:rPr>
              <a:t>Plan investigations to generate evidence supporting the claim that one pure substance can be distinguished from another based on characteristic properties. </a:t>
            </a:r>
          </a:p>
          <a:p>
            <a:pPr eaLnBrk="1" hangingPunct="1">
              <a:buFont typeface="Calibri" pitchFamily="34" charset="0"/>
              <a:buAutoNum type="alphaLcPeriod"/>
            </a:pPr>
            <a:r>
              <a:rPr lang="en-US" sz="1300" dirty="0" smtClean="0">
                <a:latin typeface="Helvetica" charset="0"/>
                <a:ea typeface="Helvetica" charset="0"/>
                <a:cs typeface="Helvetica" charset="0"/>
              </a:rPr>
              <a:t>Use a simulation or mechanical model to determine the effect on the temperature and motion of atoms and molecules of different substances when thermal energy is added to or removed from the substance. </a:t>
            </a:r>
          </a:p>
          <a:p>
            <a:pPr eaLnBrk="1" hangingPunct="1">
              <a:buFont typeface="Calibri" pitchFamily="34" charset="0"/>
              <a:buAutoNum type="alphaLcPeriod"/>
            </a:pPr>
            <a:r>
              <a:rPr lang="en-US" sz="1300" dirty="0" smtClean="0">
                <a:latin typeface="Helvetica" charset="0"/>
                <a:ea typeface="Helvetica" charset="0"/>
                <a:cs typeface="Helvetica" charset="0"/>
              </a:rPr>
              <a:t>Construct an argument that explains the effect of adding or removing thermal energy to a pure substance in different phases and during a phase change in terms of atomic and molecular motion. </a:t>
            </a:r>
          </a:p>
        </p:txBody>
      </p:sp>
      <p:sp>
        <p:nvSpPr>
          <p:cNvPr id="14" name="TextBox 13"/>
          <p:cNvSpPr txBox="1">
            <a:spLocks noChangeArrowheads="1"/>
          </p:cNvSpPr>
          <p:nvPr/>
        </p:nvSpPr>
        <p:spPr bwMode="auto">
          <a:xfrm>
            <a:off x="446484" y="1446610"/>
            <a:ext cx="4071938" cy="757908"/>
          </a:xfrm>
          <a:prstGeom prst="rect">
            <a:avLst/>
          </a:prstGeom>
          <a:noFill/>
          <a:ln w="9525">
            <a:noFill/>
            <a:miter lim="800000"/>
            <a:headEnd/>
            <a:tailEnd/>
          </a:ln>
        </p:spPr>
        <p:txBody>
          <a:bodyPr lIns="64291" tIns="32146" rIns="64291" bIns="32146">
            <a:spAutoFit/>
          </a:bodyPr>
          <a:lstStyle/>
          <a:p>
            <a:pPr algn="ctr" hangingPunct="0"/>
            <a:r>
              <a:rPr lang="en-US" sz="2200" b="1" dirty="0">
                <a:solidFill>
                  <a:schemeClr val="accent2"/>
                </a:solidFill>
                <a:latin typeface="Helvetica" charset="0"/>
              </a:rPr>
              <a:t>Current State Middle School Science Standard</a:t>
            </a:r>
          </a:p>
        </p:txBody>
      </p:sp>
      <p:sp>
        <p:nvSpPr>
          <p:cNvPr id="15" name="TextBox 14"/>
          <p:cNvSpPr txBox="1">
            <a:spLocks noChangeArrowheads="1"/>
          </p:cNvSpPr>
          <p:nvPr/>
        </p:nvSpPr>
        <p:spPr bwMode="auto">
          <a:xfrm>
            <a:off x="4625578" y="1625203"/>
            <a:ext cx="4071938" cy="410766"/>
          </a:xfrm>
          <a:prstGeom prst="rect">
            <a:avLst/>
          </a:prstGeom>
          <a:noFill/>
          <a:ln w="9525">
            <a:noFill/>
            <a:miter lim="800000"/>
            <a:headEnd/>
            <a:tailEnd/>
          </a:ln>
        </p:spPr>
        <p:txBody>
          <a:bodyPr lIns="64291" tIns="32146" rIns="64291" bIns="32146">
            <a:spAutoFit/>
          </a:bodyPr>
          <a:lstStyle/>
          <a:p>
            <a:pPr algn="ctr" hangingPunct="0"/>
            <a:r>
              <a:rPr lang="en-US" sz="2200" b="1" dirty="0">
                <a:solidFill>
                  <a:schemeClr val="accent2"/>
                </a:solidFill>
                <a:latin typeface="Helvetica" charset="0"/>
              </a:rPr>
              <a:t>NGSS Middle School Sample</a:t>
            </a:r>
          </a:p>
        </p:txBody>
      </p:sp>
      <p:sp>
        <p:nvSpPr>
          <p:cNvPr id="2" name="Slide Number Placeholder 1"/>
          <p:cNvSpPr>
            <a:spLocks noGrp="1"/>
          </p:cNvSpPr>
          <p:nvPr>
            <p:ph type="sldNum" sz="quarter" idx="10"/>
          </p:nvPr>
        </p:nvSpPr>
        <p:spPr/>
        <p:txBody>
          <a:bodyPr/>
          <a:lstStyle/>
          <a:p>
            <a:pPr>
              <a:defRPr/>
            </a:pPr>
            <a:fld id="{C190BD1B-F703-44EE-B4F7-0BFE155E2CCD}" type="slidenum">
              <a:rPr lang="en-US" smtClean="0"/>
              <a:pPr>
                <a:defRPr/>
              </a:pPr>
              <a:t>10</a:t>
            </a:fld>
            <a:endParaRPr lang="en-US" dirty="0"/>
          </a:p>
        </p:txBody>
      </p:sp>
      <p:sp>
        <p:nvSpPr>
          <p:cNvPr id="8" name="TextBox 7"/>
          <p:cNvSpPr txBox="1"/>
          <p:nvPr/>
        </p:nvSpPr>
        <p:spPr>
          <a:xfrm>
            <a:off x="4260476" y="6488668"/>
            <a:ext cx="533400" cy="369332"/>
          </a:xfrm>
          <a:prstGeom prst="rect">
            <a:avLst/>
          </a:prstGeom>
          <a:noFill/>
        </p:spPr>
        <p:txBody>
          <a:bodyPr wrap="square" rtlCol="0">
            <a:spAutoFit/>
          </a:bodyPr>
          <a:lstStyle/>
          <a:p>
            <a:pPr algn="ctr"/>
            <a:r>
              <a:rPr lang="en-US" dirty="0" smtClean="0"/>
              <a:t>9</a:t>
            </a:r>
            <a:endParaRPr lang="en-US" dirty="0"/>
          </a:p>
        </p:txBody>
      </p:sp>
    </p:spTree>
    <p:extLst>
      <p:ext uri="{BB962C8B-B14F-4D97-AF65-F5344CB8AC3E}">
        <p14:creationId xmlns:p14="http://schemas.microsoft.com/office/powerpoint/2010/main" val="3292800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not </a:t>
            </a:r>
            <a:r>
              <a:rPr lang="en-US" b="1" dirty="0" smtClean="0"/>
              <a:t>inquiry ?</a:t>
            </a:r>
            <a:endParaRPr lang="en-US" b="1" dirty="0"/>
          </a:p>
        </p:txBody>
      </p:sp>
      <p:sp>
        <p:nvSpPr>
          <p:cNvPr id="3" name="Content Placeholder 2"/>
          <p:cNvSpPr>
            <a:spLocks noGrp="1"/>
          </p:cNvSpPr>
          <p:nvPr>
            <p:ph sz="half" idx="1"/>
          </p:nvPr>
        </p:nvSpPr>
        <p:spPr>
          <a:xfrm>
            <a:off x="457200" y="1600200"/>
            <a:ext cx="5181600" cy="4648200"/>
          </a:xfrm>
        </p:spPr>
        <p:txBody>
          <a:bodyPr>
            <a:normAutofit/>
          </a:bodyPr>
          <a:lstStyle/>
          <a:p>
            <a:r>
              <a:rPr lang="en-US" b="1" dirty="0" smtClean="0">
                <a:solidFill>
                  <a:schemeClr val="accent2"/>
                </a:solidFill>
              </a:rPr>
              <a:t>Engineering design is similar to scientific inquiry, but there are significant differences. </a:t>
            </a:r>
          </a:p>
          <a:p>
            <a:r>
              <a:rPr lang="en-US" b="1" dirty="0" smtClean="0">
                <a:solidFill>
                  <a:schemeClr val="accent2"/>
                </a:solidFill>
              </a:rPr>
              <a:t>Scientific inquiry involves the formulation of a question that can be answered through investigation, while engineering design involves the formulation of a problem that can be solved through design. </a:t>
            </a:r>
          </a:p>
          <a:p>
            <a:endParaRPr lang="en-US" dirty="0"/>
          </a:p>
        </p:txBody>
      </p:sp>
      <p:pic>
        <p:nvPicPr>
          <p:cNvPr id="23554" name="Picture 2" descr="C:\Documents and Settings\Christine\Local Settings\Temporary Internet Files\Content.IE5\HZ2PKL7O\MM900234752[1].gif"/>
          <p:cNvPicPr>
            <a:picLocks noGrp="1" noChangeAspect="1" noChangeArrowheads="1" noCrop="1"/>
          </p:cNvPicPr>
          <p:nvPr>
            <p:ph sz="half" idx="2"/>
          </p:nvPr>
        </p:nvPicPr>
        <p:blipFill>
          <a:blip r:embed="rId2" cstate="print"/>
          <a:srcRect/>
          <a:stretch>
            <a:fillRect/>
          </a:stretch>
        </p:blipFill>
        <p:spPr bwMode="auto">
          <a:xfrm>
            <a:off x="5791200" y="2362200"/>
            <a:ext cx="2137268" cy="2388711"/>
          </a:xfrm>
          <a:prstGeom prst="rect">
            <a:avLst/>
          </a:prstGeom>
          <a:noFill/>
        </p:spPr>
      </p:pic>
      <p:sp>
        <p:nvSpPr>
          <p:cNvPr id="4" name="Slide Number Placeholder 3"/>
          <p:cNvSpPr>
            <a:spLocks noGrp="1"/>
          </p:cNvSpPr>
          <p:nvPr>
            <p:ph type="sldNum" sz="quarter" idx="12"/>
          </p:nvPr>
        </p:nvSpPr>
        <p:spPr/>
        <p:txBody>
          <a:bodyPr/>
          <a:lstStyle/>
          <a:p>
            <a:fld id="{A08BA6BC-A8E2-4561-9FE8-7FD8CA86411F}" type="slidenum">
              <a:rPr lang="en-US" smtClean="0"/>
              <a:pPr/>
              <a:t>11</a:t>
            </a:fld>
            <a:endParaRPr lang="en-US" dirty="0"/>
          </a:p>
        </p:txBody>
      </p:sp>
      <p:sp>
        <p:nvSpPr>
          <p:cNvPr id="7" name="TextBox 6"/>
          <p:cNvSpPr txBox="1"/>
          <p:nvPr/>
        </p:nvSpPr>
        <p:spPr>
          <a:xfrm>
            <a:off x="4260476" y="6488668"/>
            <a:ext cx="533400" cy="369332"/>
          </a:xfrm>
          <a:prstGeom prst="rect">
            <a:avLst/>
          </a:prstGeom>
          <a:noFill/>
        </p:spPr>
        <p:txBody>
          <a:bodyPr wrap="square" rtlCol="0">
            <a:spAutoFit/>
          </a:bodyPr>
          <a:lstStyle/>
          <a:p>
            <a:pPr algn="ctr"/>
            <a:r>
              <a:rPr lang="en-US" dirty="0" smtClean="0"/>
              <a:t>10</a:t>
            </a:r>
            <a:endParaRPr lang="en-US" dirty="0"/>
          </a:p>
        </p:txBody>
      </p:sp>
    </p:spTree>
    <p:extLst>
      <p:ext uri="{BB962C8B-B14F-4D97-AF65-F5344CB8AC3E}">
        <p14:creationId xmlns:p14="http://schemas.microsoft.com/office/powerpoint/2010/main" val="1664171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 Literacy in Science </a:t>
            </a:r>
            <a:r>
              <a:rPr lang="en-US" b="1" dirty="0" smtClean="0"/>
              <a:t>vs. </a:t>
            </a:r>
            <a:r>
              <a:rPr lang="en-US" b="1" dirty="0" smtClean="0"/>
              <a:t>NGSS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2"/>
                </a:solidFill>
              </a:rPr>
              <a:t>The </a:t>
            </a:r>
            <a:r>
              <a:rPr lang="en-US" b="1" dirty="0" smtClean="0">
                <a:solidFill>
                  <a:schemeClr val="accent2"/>
                </a:solidFill>
              </a:rPr>
              <a:t>CCSS Literacy Standards were written to help students meet the particular challenges of reading, writing, speaking, listening, and language in their respective fields-in this case, science. </a:t>
            </a:r>
            <a:endParaRPr lang="en-US" b="1" dirty="0" smtClean="0">
              <a:solidFill>
                <a:schemeClr val="accent2"/>
              </a:solidFill>
            </a:endParaRPr>
          </a:p>
          <a:p>
            <a:r>
              <a:rPr lang="en-US" b="1" dirty="0" smtClean="0">
                <a:solidFill>
                  <a:schemeClr val="accent2"/>
                </a:solidFill>
              </a:rPr>
              <a:t>The </a:t>
            </a:r>
            <a:r>
              <a:rPr lang="en-US" b="1" dirty="0" smtClean="0">
                <a:solidFill>
                  <a:schemeClr val="accent2"/>
                </a:solidFill>
              </a:rPr>
              <a:t>literacy standards do not replace science standards-they supplement them. </a:t>
            </a:r>
            <a:endParaRPr lang="en-US" b="1" dirty="0" smtClean="0">
              <a:solidFill>
                <a:schemeClr val="accent2"/>
              </a:solidFill>
            </a:endParaRPr>
          </a:p>
          <a:p>
            <a:r>
              <a:rPr lang="en-US" b="1" dirty="0" smtClean="0">
                <a:solidFill>
                  <a:schemeClr val="accent2"/>
                </a:solidFill>
              </a:rPr>
              <a:t>The </a:t>
            </a:r>
            <a:r>
              <a:rPr lang="en-US" b="1" dirty="0" smtClean="0">
                <a:solidFill>
                  <a:schemeClr val="accent2"/>
                </a:solidFill>
              </a:rPr>
              <a:t>NGSS will lay out the core ideas and practices in science that students should master in preparation for college and careers.</a:t>
            </a:r>
          </a:p>
          <a:p>
            <a:endParaRPr lang="en-US" dirty="0"/>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11</a:t>
            </a:r>
            <a:endParaRPr lang="en-US" dirty="0"/>
          </a:p>
        </p:txBody>
      </p:sp>
    </p:spTree>
    <p:extLst>
      <p:ext uri="{BB962C8B-B14F-4D97-AF65-F5344CB8AC3E}">
        <p14:creationId xmlns:p14="http://schemas.microsoft.com/office/powerpoint/2010/main" val="164521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308686-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190999"/>
            <a:ext cx="2492375"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noGrp="1" noChangeArrowheads="1"/>
          </p:cNvSpPr>
          <p:nvPr>
            <p:ph type="title"/>
          </p:nvPr>
        </p:nvSpPr>
        <p:spPr/>
        <p:txBody>
          <a:bodyPr/>
          <a:lstStyle/>
          <a:p>
            <a:pPr algn="ctr" defTabSz="914400" eaLnBrk="1"/>
            <a:r>
              <a:rPr lang="en-US" altLang="en-US" sz="4400" b="1" dirty="0" smtClean="0">
                <a:latin typeface="Calibri" pitchFamily="34" charset="0"/>
                <a:ea typeface="Trebuchet MS" pitchFamily="34" charset="0"/>
                <a:cs typeface="Trebuchet MS" pitchFamily="34" charset="0"/>
                <a:sym typeface="Trebuchet MS" pitchFamily="34" charset="0"/>
              </a:rPr>
              <a:t>What is Learning by Making?</a:t>
            </a:r>
            <a:endParaRPr lang="en-US" altLang="en-US" b="1" dirty="0" smtClean="0">
              <a:latin typeface="Calibri" pitchFamily="34" charset="0"/>
            </a:endParaRPr>
          </a:p>
        </p:txBody>
      </p:sp>
      <p:sp>
        <p:nvSpPr>
          <p:cNvPr id="4100" name="Rectangle 3"/>
          <p:cNvSpPr>
            <a:spLocks noGrp="1" noChangeArrowheads="1"/>
          </p:cNvSpPr>
          <p:nvPr>
            <p:ph idx="1"/>
          </p:nvPr>
        </p:nvSpPr>
        <p:spPr>
          <a:xfrm>
            <a:off x="228600" y="1304130"/>
            <a:ext cx="8229600" cy="4525963"/>
          </a:xfrm>
        </p:spPr>
        <p:txBody>
          <a:bodyPr/>
          <a:lstStyle/>
          <a:p>
            <a:pPr marL="342900" indent="-342900" defTabSz="914400" eaLnBrk="1">
              <a:lnSpc>
                <a:spcPct val="90000"/>
              </a:lnSpc>
              <a:spcBef>
                <a:spcPts val="700"/>
              </a:spcBef>
              <a:buFontTx/>
              <a:buChar char="•"/>
            </a:pPr>
            <a:r>
              <a:rPr lang="en-US" altLang="en-US" sz="3200" b="1" dirty="0" smtClean="0">
                <a:solidFill>
                  <a:schemeClr val="accent2"/>
                </a:solidFill>
                <a:latin typeface="Calibri" pitchFamily="34" charset="0"/>
                <a:ea typeface="Trebuchet MS" pitchFamily="34" charset="0"/>
                <a:cs typeface="Trebuchet MS" pitchFamily="34" charset="0"/>
                <a:sym typeface="Trebuchet MS" pitchFamily="34" charset="0"/>
              </a:rPr>
              <a:t>One of only 18 Investing in Innovation (i3) development projects awarded in 2013 by the U.S. Department of Education</a:t>
            </a:r>
          </a:p>
          <a:p>
            <a:pPr marL="342900" indent="-342900" defTabSz="914400" eaLnBrk="1">
              <a:lnSpc>
                <a:spcPct val="90000"/>
              </a:lnSpc>
              <a:spcBef>
                <a:spcPts val="700"/>
              </a:spcBef>
              <a:buFontTx/>
              <a:buChar char="•"/>
            </a:pPr>
            <a:r>
              <a:rPr lang="en-US" altLang="en-US" sz="3200" b="1" dirty="0" smtClean="0">
                <a:solidFill>
                  <a:schemeClr val="accent2"/>
                </a:solidFill>
                <a:latin typeface="Calibri" pitchFamily="34" charset="0"/>
                <a:ea typeface="Trebuchet MS" pitchFamily="34" charset="0"/>
                <a:cs typeface="Trebuchet MS" pitchFamily="34" charset="0"/>
                <a:sym typeface="Trebuchet MS" pitchFamily="34" charset="0"/>
              </a:rPr>
              <a:t>Five-year program to develop engaging, hands on, project-based learning that integrates science and </a:t>
            </a:r>
            <a:r>
              <a:rPr lang="en-US" altLang="en-US" sz="3200" b="1" dirty="0" smtClean="0">
                <a:solidFill>
                  <a:schemeClr val="accent2"/>
                </a:solidFill>
                <a:latin typeface="Calibri" pitchFamily="34" charset="0"/>
                <a:ea typeface="Trebuchet MS" pitchFamily="34" charset="0"/>
                <a:cs typeface="Trebuchet MS" pitchFamily="34" charset="0"/>
                <a:sym typeface="Trebuchet MS" pitchFamily="34" charset="0"/>
              </a:rPr>
              <a:t>mathematics</a:t>
            </a:r>
            <a:endParaRPr lang="en-US" altLang="en-US" sz="3200" b="1" dirty="0" smtClean="0">
              <a:solidFill>
                <a:schemeClr val="accent2"/>
              </a:solidFill>
              <a:latin typeface="Calibri" pitchFamily="34" charset="0"/>
              <a:ea typeface="Trebuchet MS" pitchFamily="34" charset="0"/>
              <a:cs typeface="Trebuchet MS" pitchFamily="34" charset="0"/>
              <a:sym typeface="Trebuchet MS" pitchFamily="34" charset="0"/>
            </a:endParaRPr>
          </a:p>
          <a:p>
            <a:pPr marL="342900" indent="-342900" defTabSz="914400" eaLnBrk="1">
              <a:lnSpc>
                <a:spcPct val="90000"/>
              </a:lnSpc>
              <a:spcBef>
                <a:spcPts val="700"/>
              </a:spcBef>
              <a:buFontTx/>
              <a:buChar char="•"/>
            </a:pPr>
            <a:r>
              <a:rPr lang="en-US" altLang="en-US" sz="3200" b="1" dirty="0" smtClean="0">
                <a:solidFill>
                  <a:schemeClr val="accent2"/>
                </a:solidFill>
                <a:latin typeface="Calibri" pitchFamily="34" charset="0"/>
                <a:ea typeface="Trebuchet MS" pitchFamily="34" charset="0"/>
                <a:cs typeface="Trebuchet MS" pitchFamily="34" charset="0"/>
                <a:sym typeface="Trebuchet MS" pitchFamily="34" charset="0"/>
              </a:rPr>
              <a:t>2 new high school </a:t>
            </a:r>
            <a:r>
              <a:rPr lang="en-US" altLang="en-US" sz="3200" b="1" dirty="0" smtClean="0">
                <a:solidFill>
                  <a:schemeClr val="accent2"/>
                </a:solidFill>
                <a:latin typeface="Calibri" pitchFamily="34" charset="0"/>
                <a:ea typeface="Trebuchet MS" pitchFamily="34" charset="0"/>
                <a:cs typeface="Trebuchet MS" pitchFamily="34" charset="0"/>
                <a:sym typeface="Trebuchet MS" pitchFamily="34" charset="0"/>
              </a:rPr>
              <a:t>STEM courses: </a:t>
            </a:r>
          </a:p>
          <a:p>
            <a:pPr marL="742950" lvl="1" indent="-285750" defTabSz="914400" eaLnBrk="1">
              <a:lnSpc>
                <a:spcPct val="90000"/>
              </a:lnSpc>
              <a:spcBef>
                <a:spcPts val="600"/>
              </a:spcBef>
              <a:buFontTx/>
              <a:buChar char="–"/>
            </a:pPr>
            <a:r>
              <a:rPr lang="en-US" altLang="en-US" sz="2800" b="1" dirty="0" smtClean="0">
                <a:solidFill>
                  <a:schemeClr val="accent2"/>
                </a:solidFill>
                <a:latin typeface="Calibri" pitchFamily="34" charset="0"/>
                <a:ea typeface="Trebuchet MS" pitchFamily="34" charset="0"/>
                <a:cs typeface="Trebuchet MS" pitchFamily="34" charset="0"/>
                <a:sym typeface="Trebuchet MS" pitchFamily="34" charset="0"/>
              </a:rPr>
              <a:t>Env</a:t>
            </a:r>
            <a:r>
              <a:rPr lang="en-US" altLang="en-US" b="1" dirty="0" smtClean="0">
                <a:solidFill>
                  <a:schemeClr val="accent2"/>
                </a:solidFill>
                <a:latin typeface="Calibri" pitchFamily="34" charset="0"/>
                <a:ea typeface="Trebuchet MS" pitchFamily="34" charset="0"/>
                <a:cs typeface="Trebuchet MS" pitchFamily="34" charset="0"/>
                <a:sym typeface="Trebuchet MS" pitchFamily="34" charset="0"/>
              </a:rPr>
              <a:t>ironmental</a:t>
            </a:r>
            <a:r>
              <a:rPr lang="en-US" altLang="en-US" sz="2800" b="1" dirty="0" smtClean="0">
                <a:solidFill>
                  <a:schemeClr val="accent2"/>
                </a:solidFill>
                <a:latin typeface="Calibri" pitchFamily="34" charset="0"/>
                <a:ea typeface="Trebuchet MS" pitchFamily="34" charset="0"/>
                <a:cs typeface="Trebuchet MS" pitchFamily="34" charset="0"/>
                <a:sym typeface="Trebuchet MS" pitchFamily="34" charset="0"/>
              </a:rPr>
              <a:t> Science/Biology</a:t>
            </a:r>
          </a:p>
          <a:p>
            <a:pPr marL="742950" lvl="1" indent="-285750" defTabSz="914400" eaLnBrk="1">
              <a:lnSpc>
                <a:spcPct val="90000"/>
              </a:lnSpc>
              <a:spcBef>
                <a:spcPts val="600"/>
              </a:spcBef>
              <a:buFontTx/>
              <a:buChar char="–"/>
            </a:pPr>
            <a:r>
              <a:rPr lang="en-US" altLang="en-US" sz="2800" b="1" dirty="0" smtClean="0">
                <a:solidFill>
                  <a:schemeClr val="accent2"/>
                </a:solidFill>
                <a:latin typeface="Calibri" pitchFamily="34" charset="0"/>
                <a:ea typeface="Trebuchet MS" pitchFamily="34" charset="0"/>
                <a:cs typeface="Trebuchet MS" pitchFamily="34" charset="0"/>
                <a:sym typeface="Trebuchet MS" pitchFamily="34" charset="0"/>
              </a:rPr>
              <a:t>Chemistry/Physics</a:t>
            </a:r>
            <a:endParaRPr lang="en-US" altLang="en-US" b="1" dirty="0" smtClean="0">
              <a:solidFill>
                <a:schemeClr val="accent2"/>
              </a:solidFill>
              <a:latin typeface="Calibri" pitchFamily="34" charset="0"/>
            </a:endParaRPr>
          </a:p>
        </p:txBody>
      </p:sp>
      <p:sp>
        <p:nvSpPr>
          <p:cNvPr id="5" name="TextBox 4"/>
          <p:cNvSpPr txBox="1"/>
          <p:nvPr/>
        </p:nvSpPr>
        <p:spPr>
          <a:xfrm>
            <a:off x="4260476" y="6488668"/>
            <a:ext cx="533400" cy="369332"/>
          </a:xfrm>
          <a:prstGeom prst="rect">
            <a:avLst/>
          </a:prstGeom>
          <a:noFill/>
        </p:spPr>
        <p:txBody>
          <a:bodyPr wrap="square" rtlCol="0">
            <a:spAutoFit/>
          </a:bodyPr>
          <a:lstStyle/>
          <a:p>
            <a:pPr algn="ctr"/>
            <a:r>
              <a:rPr lang="en-US" dirty="0" smtClean="0"/>
              <a:t>12</a:t>
            </a:r>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by Making team</a:t>
            </a:r>
            <a:endParaRPr lang="en-US" b="1" dirty="0"/>
          </a:p>
        </p:txBody>
      </p:sp>
      <p:sp>
        <p:nvSpPr>
          <p:cNvPr id="3" name="Content Placeholder 2"/>
          <p:cNvSpPr>
            <a:spLocks noGrp="1"/>
          </p:cNvSpPr>
          <p:nvPr>
            <p:ph idx="1"/>
          </p:nvPr>
        </p:nvSpPr>
        <p:spPr>
          <a:xfrm>
            <a:off x="685800" y="1600200"/>
            <a:ext cx="8229600" cy="4525963"/>
          </a:xfrm>
        </p:spPr>
        <p:txBody>
          <a:bodyPr>
            <a:normAutofit fontScale="92500" lnSpcReduction="10000"/>
          </a:bodyPr>
          <a:lstStyle/>
          <a:p>
            <a:r>
              <a:rPr lang="en-US" b="1" dirty="0" smtClean="0">
                <a:solidFill>
                  <a:schemeClr val="accent2"/>
                </a:solidFill>
              </a:rPr>
              <a:t>PI Susan </a:t>
            </a:r>
            <a:r>
              <a:rPr lang="en-US" b="1" dirty="0" err="1" smtClean="0">
                <a:solidFill>
                  <a:schemeClr val="accent2"/>
                </a:solidFill>
              </a:rPr>
              <a:t>Wandling</a:t>
            </a:r>
            <a:r>
              <a:rPr lang="en-US" b="1" dirty="0" smtClean="0">
                <a:solidFill>
                  <a:schemeClr val="accent2"/>
                </a:solidFill>
              </a:rPr>
              <a:t> (SSU Early Academic Outreach)</a:t>
            </a:r>
          </a:p>
          <a:p>
            <a:r>
              <a:rPr lang="en-US" b="1" dirty="0" smtClean="0">
                <a:solidFill>
                  <a:schemeClr val="accent2"/>
                </a:solidFill>
              </a:rPr>
              <a:t>STEM Lead Lynn Cominsky (SSU Education and Public Outreach) </a:t>
            </a:r>
          </a:p>
          <a:p>
            <a:r>
              <a:rPr lang="en-US" b="1" dirty="0" smtClean="0">
                <a:solidFill>
                  <a:schemeClr val="accent2"/>
                </a:solidFill>
              </a:rPr>
              <a:t>Mendocino County Office of Education</a:t>
            </a:r>
          </a:p>
          <a:p>
            <a:r>
              <a:rPr lang="en-US" b="1" dirty="0" smtClean="0">
                <a:solidFill>
                  <a:schemeClr val="accent2"/>
                </a:solidFill>
              </a:rPr>
              <a:t>Six partner rural high-needs high schools:</a:t>
            </a:r>
          </a:p>
          <a:p>
            <a:pPr lvl="1"/>
            <a:r>
              <a:rPr lang="en-US" b="1" dirty="0" smtClean="0">
                <a:solidFill>
                  <a:schemeClr val="accent2"/>
                </a:solidFill>
              </a:rPr>
              <a:t>Anderson Valley		Fort Bragg		</a:t>
            </a:r>
          </a:p>
          <a:p>
            <a:pPr lvl="1"/>
            <a:r>
              <a:rPr lang="en-US" b="1" dirty="0">
                <a:solidFill>
                  <a:schemeClr val="accent2"/>
                </a:solidFill>
              </a:rPr>
              <a:t>Point Arena </a:t>
            </a:r>
            <a:r>
              <a:rPr lang="en-US" b="1" dirty="0" smtClean="0">
                <a:solidFill>
                  <a:schemeClr val="accent2"/>
                </a:solidFill>
              </a:rPr>
              <a:t>			Round Valley		</a:t>
            </a:r>
          </a:p>
          <a:p>
            <a:pPr lvl="1"/>
            <a:r>
              <a:rPr lang="en-US" b="1" dirty="0" smtClean="0">
                <a:solidFill>
                  <a:schemeClr val="accent2"/>
                </a:solidFill>
              </a:rPr>
              <a:t>Ukiah 				</a:t>
            </a:r>
            <a:r>
              <a:rPr lang="en-US" b="1" dirty="0" smtClean="0">
                <a:solidFill>
                  <a:schemeClr val="accent2"/>
                </a:solidFill>
              </a:rPr>
              <a:t>Willits				</a:t>
            </a:r>
            <a:endParaRPr lang="en-US" b="1" dirty="0" smtClean="0">
              <a:solidFill>
                <a:schemeClr val="accent2"/>
              </a:solidFill>
            </a:endParaRPr>
          </a:p>
          <a:p>
            <a:endParaRPr lang="en-US" dirty="0"/>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13</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378" y="4495800"/>
            <a:ext cx="333422" cy="21910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378" y="4880224"/>
            <a:ext cx="333422" cy="219106"/>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378" y="5343494"/>
            <a:ext cx="333422" cy="219106"/>
          </a:xfrm>
          <a:prstGeom prst="rect">
            <a:avLst/>
          </a:prstGeom>
        </p:spPr>
      </p:pic>
    </p:spTree>
    <p:extLst>
      <p:ext uri="{BB962C8B-B14F-4D97-AF65-F5344CB8AC3E}">
        <p14:creationId xmlns:p14="http://schemas.microsoft.com/office/powerpoint/2010/main" val="3326906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lstStyle/>
          <a:p>
            <a:pPr algn="ctr" defTabSz="914400" eaLnBrk="1"/>
            <a:r>
              <a:rPr lang="en-US" altLang="en-US" sz="4400" b="1" dirty="0" smtClean="0">
                <a:latin typeface="Calibri" pitchFamily="34" charset="0"/>
                <a:ea typeface="Trebuchet MS" pitchFamily="34" charset="0"/>
                <a:cs typeface="Trebuchet MS" pitchFamily="34" charset="0"/>
                <a:sym typeface="Trebuchet MS" pitchFamily="34" charset="0"/>
              </a:rPr>
              <a:t>Innovations</a:t>
            </a:r>
            <a:endParaRPr lang="en-US" altLang="en-US" b="1" dirty="0" smtClean="0">
              <a:latin typeface="Calibri" pitchFamily="34" charset="0"/>
            </a:endParaRPr>
          </a:p>
        </p:txBody>
      </p:sp>
      <p:sp>
        <p:nvSpPr>
          <p:cNvPr id="5123" name="Rectangle 2"/>
          <p:cNvSpPr>
            <a:spLocks noGrp="1" noChangeArrowheads="1"/>
          </p:cNvSpPr>
          <p:nvPr>
            <p:ph idx="1"/>
          </p:nvPr>
        </p:nvSpPr>
        <p:spPr>
          <a:xfrm>
            <a:off x="252413" y="1179513"/>
            <a:ext cx="5103812" cy="2784475"/>
          </a:xfrm>
        </p:spPr>
        <p:txBody>
          <a:bodyPr/>
          <a:lstStyle/>
          <a:p>
            <a:pPr marL="236538" indent="-236538" defTabSz="630238" eaLnBrk="1">
              <a:spcBef>
                <a:spcPts val="500"/>
              </a:spcBef>
              <a:buFontTx/>
              <a:buChar char="•"/>
            </a:pPr>
            <a:r>
              <a:rPr lang="en-US" altLang="en-US" sz="2800" b="1" dirty="0" smtClean="0">
                <a:solidFill>
                  <a:schemeClr val="accent2"/>
                </a:solidFill>
                <a:latin typeface="Calibri" pitchFamily="34" charset="0"/>
                <a:ea typeface="Trebuchet MS" pitchFamily="34" charset="0"/>
                <a:cs typeface="Trebuchet MS" pitchFamily="34" charset="0"/>
                <a:sym typeface="Trebuchet MS" pitchFamily="34" charset="0"/>
              </a:rPr>
              <a:t>Use of computational thinking to focus on real world problem solving</a:t>
            </a:r>
          </a:p>
          <a:p>
            <a:pPr marL="236538" indent="-236538" defTabSz="630238" eaLnBrk="1">
              <a:spcBef>
                <a:spcPts val="500"/>
              </a:spcBef>
              <a:buFontTx/>
              <a:buChar char="•"/>
            </a:pPr>
            <a:r>
              <a:rPr lang="en-US" altLang="en-US" sz="2800" b="1" dirty="0" smtClean="0">
                <a:solidFill>
                  <a:schemeClr val="accent2"/>
                </a:solidFill>
                <a:latin typeface="Calibri" pitchFamily="34" charset="0"/>
                <a:ea typeface="Trebuchet MS" pitchFamily="34" charset="0"/>
                <a:cs typeface="Trebuchet MS" pitchFamily="34" charset="0"/>
                <a:sym typeface="Trebuchet MS" pitchFamily="34" charset="0"/>
              </a:rPr>
              <a:t>Solutions are constructed by teachers and students working together</a:t>
            </a:r>
            <a:endParaRPr lang="en-US" altLang="en-US" sz="2800" b="1" dirty="0" smtClean="0">
              <a:solidFill>
                <a:schemeClr val="accent2"/>
              </a:solidFill>
              <a:latin typeface="Calibri" pitchFamily="34" charset="0"/>
            </a:endParaRPr>
          </a:p>
        </p:txBody>
      </p:sp>
      <p:pic>
        <p:nvPicPr>
          <p:cNvPr id="5124" name="Picture 3" descr="t_computationalthink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421063" cy="228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AutoShape 4"/>
          <p:cNvSpPr>
            <a:spLocks/>
          </p:cNvSpPr>
          <p:nvPr/>
        </p:nvSpPr>
        <p:spPr bwMode="auto">
          <a:xfrm>
            <a:off x="266700" y="3963988"/>
            <a:ext cx="7724775" cy="2055812"/>
          </a:xfrm>
          <a:custGeom>
            <a:avLst/>
            <a:gdLst>
              <a:gd name="T0" fmla="*/ 3862388 w 21600"/>
              <a:gd name="T1" fmla="*/ 1027906 h 21600"/>
              <a:gd name="T2" fmla="*/ 3862388 w 21600"/>
              <a:gd name="T3" fmla="*/ 1027906 h 21600"/>
              <a:gd name="T4" fmla="*/ 3862388 w 21600"/>
              <a:gd name="T5" fmla="*/ 1027906 h 21600"/>
              <a:gd name="T6" fmla="*/ 3862388 w 21600"/>
              <a:gd name="T7" fmla="*/ 10279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219075" indent="-219075" defTabSz="584200" eaLnBrk="0">
              <a:defRPr>
                <a:solidFill>
                  <a:srgbClr val="000000"/>
                </a:solidFill>
                <a:latin typeface="Trebuchet MS" pitchFamily="34" charset="0"/>
                <a:ea typeface="Trebuchet MS" pitchFamily="34" charset="0"/>
                <a:cs typeface="Trebuchet MS" pitchFamily="34" charset="0"/>
                <a:sym typeface="Trebuchet MS" pitchFamily="34" charset="0"/>
              </a:defRPr>
            </a:lvl1pPr>
            <a:lvl2pPr marL="742950" indent="-285750" defTabSz="584200" eaLnBrk="0">
              <a:defRPr>
                <a:solidFill>
                  <a:srgbClr val="000000"/>
                </a:solidFill>
                <a:latin typeface="Trebuchet MS" pitchFamily="34" charset="0"/>
                <a:ea typeface="Trebuchet MS" pitchFamily="34" charset="0"/>
                <a:cs typeface="Trebuchet MS" pitchFamily="34" charset="0"/>
                <a:sym typeface="Trebuchet MS" pitchFamily="34" charset="0"/>
              </a:defRPr>
            </a:lvl2pPr>
            <a:lvl3pPr marL="1143000" indent="-228600" defTabSz="584200" eaLnBrk="0">
              <a:defRPr>
                <a:solidFill>
                  <a:srgbClr val="000000"/>
                </a:solidFill>
                <a:latin typeface="Trebuchet MS" pitchFamily="34" charset="0"/>
                <a:ea typeface="Trebuchet MS" pitchFamily="34" charset="0"/>
                <a:cs typeface="Trebuchet MS" pitchFamily="34" charset="0"/>
                <a:sym typeface="Trebuchet MS" pitchFamily="34" charset="0"/>
              </a:defRPr>
            </a:lvl3pPr>
            <a:lvl4pPr marL="1600200" indent="-228600" defTabSz="584200" eaLnBrk="0">
              <a:defRPr>
                <a:solidFill>
                  <a:srgbClr val="000000"/>
                </a:solidFill>
                <a:latin typeface="Trebuchet MS" pitchFamily="34" charset="0"/>
                <a:ea typeface="Trebuchet MS" pitchFamily="34" charset="0"/>
                <a:cs typeface="Trebuchet MS" pitchFamily="34" charset="0"/>
                <a:sym typeface="Trebuchet MS" pitchFamily="34" charset="0"/>
              </a:defRPr>
            </a:lvl4pPr>
            <a:lvl5pPr marL="2057400" indent="-228600" defTabSz="584200" eaLnBrk="0">
              <a:defRPr>
                <a:solidFill>
                  <a:srgbClr val="000000"/>
                </a:solidFill>
                <a:latin typeface="Trebuchet MS" pitchFamily="34" charset="0"/>
                <a:ea typeface="Trebuchet MS" pitchFamily="34" charset="0"/>
                <a:cs typeface="Trebuchet MS" pitchFamily="34" charset="0"/>
                <a:sym typeface="Trebuchet MS" pitchFamily="34" charset="0"/>
              </a:defRPr>
            </a:lvl5pPr>
            <a:lvl6pPr marL="2514600" indent="-228600" defTabSz="5842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6pPr>
            <a:lvl7pPr marL="2971800" indent="-228600" defTabSz="5842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7pPr>
            <a:lvl8pPr marL="3429000" indent="-228600" defTabSz="5842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8pPr>
            <a:lvl9pPr marL="3886200" indent="-228600" defTabSz="5842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9pPr>
          </a:lstStyle>
          <a:p>
            <a:pPr eaLnBrk="1">
              <a:spcBef>
                <a:spcPts val="400"/>
              </a:spcBef>
              <a:buSzPct val="100000"/>
              <a:buFont typeface="Arial" pitchFamily="34" charset="0"/>
              <a:buChar char="•"/>
            </a:pPr>
            <a:r>
              <a:rPr lang="en-US" altLang="en-US" sz="2800" b="1" dirty="0">
                <a:solidFill>
                  <a:schemeClr val="accent2"/>
                </a:solidFill>
                <a:latin typeface="Calibri" pitchFamily="34" charset="0"/>
              </a:rPr>
              <a:t>Use of Logo programming language – overcomes barrier to learning how to code</a:t>
            </a:r>
          </a:p>
          <a:p>
            <a:pPr eaLnBrk="1">
              <a:spcBef>
                <a:spcPts val="400"/>
              </a:spcBef>
              <a:buSzPct val="100000"/>
              <a:buFont typeface="Arial" pitchFamily="34" charset="0"/>
              <a:buChar char="•"/>
            </a:pPr>
            <a:r>
              <a:rPr lang="en-US" altLang="en-US" sz="2800" b="1" dirty="0">
                <a:solidFill>
                  <a:schemeClr val="accent2"/>
                </a:solidFill>
                <a:latin typeface="Calibri" pitchFamily="34" charset="0"/>
              </a:rPr>
              <a:t>Sensor based experiments that are networked</a:t>
            </a:r>
          </a:p>
          <a:p>
            <a:pPr eaLnBrk="1">
              <a:spcBef>
                <a:spcPts val="400"/>
              </a:spcBef>
              <a:buSzPct val="100000"/>
              <a:buFont typeface="Arial" pitchFamily="34" charset="0"/>
              <a:buChar char="•"/>
            </a:pPr>
            <a:r>
              <a:rPr lang="en-US" altLang="en-US" sz="2800" b="1" dirty="0">
                <a:solidFill>
                  <a:schemeClr val="accent2"/>
                </a:solidFill>
                <a:latin typeface="Calibri" pitchFamily="34" charset="0"/>
              </a:rPr>
              <a:t>Simulations and modeling</a:t>
            </a:r>
          </a:p>
        </p:txBody>
      </p:sp>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14</a:t>
            </a:r>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Goals.png"/>
          <p:cNvPicPr>
            <a:picLocks noChangeAspect="1"/>
          </p:cNvPicPr>
          <p:nvPr/>
        </p:nvPicPr>
        <p:blipFill>
          <a:blip r:embed="rId2" cstate="print">
            <a:extLst>
              <a:ext uri="{28A0092B-C50C-407E-A947-70E740481C1C}">
                <a14:useLocalDpi xmlns:a14="http://schemas.microsoft.com/office/drawing/2010/main" val="0"/>
              </a:ext>
            </a:extLst>
          </a:blip>
          <a:srcRect t="8340" b="8340"/>
          <a:stretch>
            <a:fillRect/>
          </a:stretch>
        </p:blipFill>
        <p:spPr bwMode="auto">
          <a:xfrm>
            <a:off x="4375150" y="2720975"/>
            <a:ext cx="4497388" cy="246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p:nvPr>
        </p:nvSpPr>
        <p:spPr/>
        <p:txBody>
          <a:bodyPr/>
          <a:lstStyle/>
          <a:p>
            <a:pPr algn="ctr" defTabSz="914400" eaLnBrk="1"/>
            <a:r>
              <a:rPr lang="en-US" altLang="en-US" sz="4400" b="1" dirty="0" smtClean="0">
                <a:latin typeface="Calibri" pitchFamily="34" charset="0"/>
                <a:ea typeface="Trebuchet MS" pitchFamily="34" charset="0"/>
                <a:cs typeface="Trebuchet MS" pitchFamily="34" charset="0"/>
                <a:sym typeface="Trebuchet MS" pitchFamily="34" charset="0"/>
              </a:rPr>
              <a:t>Our goals</a:t>
            </a:r>
            <a:endParaRPr lang="en-US" altLang="en-US" b="1" dirty="0" smtClean="0">
              <a:latin typeface="Calibri" pitchFamily="34" charset="0"/>
            </a:endParaRPr>
          </a:p>
        </p:txBody>
      </p:sp>
      <p:sp>
        <p:nvSpPr>
          <p:cNvPr id="10245" name="AutoShape 4"/>
          <p:cNvSpPr>
            <a:spLocks/>
          </p:cNvSpPr>
          <p:nvPr/>
        </p:nvSpPr>
        <p:spPr bwMode="auto">
          <a:xfrm>
            <a:off x="381000" y="2438400"/>
            <a:ext cx="3783013" cy="2895600"/>
          </a:xfrm>
          <a:custGeom>
            <a:avLst/>
            <a:gdLst>
              <a:gd name="T0" fmla="*/ 1891284 w 21600"/>
              <a:gd name="T1" fmla="*/ 1447800 h 21600"/>
              <a:gd name="T2" fmla="*/ 1891284 w 21600"/>
              <a:gd name="T3" fmla="*/ 1447800 h 21600"/>
              <a:gd name="T4" fmla="*/ 1891284 w 21600"/>
              <a:gd name="T5" fmla="*/ 1447800 h 21600"/>
              <a:gd name="T6" fmla="*/ 1891284 w 21600"/>
              <a:gd name="T7" fmla="*/ 1447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marL="165100" indent="-165100" defTabSz="666750" eaLnBrk="0">
              <a:defRPr>
                <a:solidFill>
                  <a:srgbClr val="000000"/>
                </a:solidFill>
                <a:latin typeface="Trebuchet MS" pitchFamily="34" charset="0"/>
                <a:ea typeface="Trebuchet MS" pitchFamily="34" charset="0"/>
                <a:cs typeface="Trebuchet MS" pitchFamily="34" charset="0"/>
                <a:sym typeface="Trebuchet MS" pitchFamily="34" charset="0"/>
              </a:defRPr>
            </a:lvl1pPr>
            <a:lvl2pPr marL="742950" indent="-285750" defTabSz="666750" eaLnBrk="0">
              <a:defRPr>
                <a:solidFill>
                  <a:srgbClr val="000000"/>
                </a:solidFill>
                <a:latin typeface="Trebuchet MS" pitchFamily="34" charset="0"/>
                <a:ea typeface="Trebuchet MS" pitchFamily="34" charset="0"/>
                <a:cs typeface="Trebuchet MS" pitchFamily="34" charset="0"/>
                <a:sym typeface="Trebuchet MS" pitchFamily="34" charset="0"/>
              </a:defRPr>
            </a:lvl2pPr>
            <a:lvl3pPr marL="1143000" indent="-228600" defTabSz="666750" eaLnBrk="0">
              <a:defRPr>
                <a:solidFill>
                  <a:srgbClr val="000000"/>
                </a:solidFill>
                <a:latin typeface="Trebuchet MS" pitchFamily="34" charset="0"/>
                <a:ea typeface="Trebuchet MS" pitchFamily="34" charset="0"/>
                <a:cs typeface="Trebuchet MS" pitchFamily="34" charset="0"/>
                <a:sym typeface="Trebuchet MS" pitchFamily="34" charset="0"/>
              </a:defRPr>
            </a:lvl3pPr>
            <a:lvl4pPr marL="1600200" indent="-228600" defTabSz="666750" eaLnBrk="0">
              <a:defRPr>
                <a:solidFill>
                  <a:srgbClr val="000000"/>
                </a:solidFill>
                <a:latin typeface="Trebuchet MS" pitchFamily="34" charset="0"/>
                <a:ea typeface="Trebuchet MS" pitchFamily="34" charset="0"/>
                <a:cs typeface="Trebuchet MS" pitchFamily="34" charset="0"/>
                <a:sym typeface="Trebuchet MS" pitchFamily="34" charset="0"/>
              </a:defRPr>
            </a:lvl4pPr>
            <a:lvl5pPr marL="2057400" indent="-228600" defTabSz="666750" eaLnBrk="0">
              <a:defRPr>
                <a:solidFill>
                  <a:srgbClr val="000000"/>
                </a:solidFill>
                <a:latin typeface="Trebuchet MS" pitchFamily="34" charset="0"/>
                <a:ea typeface="Trebuchet MS" pitchFamily="34" charset="0"/>
                <a:cs typeface="Trebuchet MS" pitchFamily="34" charset="0"/>
                <a:sym typeface="Trebuchet MS" pitchFamily="34" charset="0"/>
              </a:defRPr>
            </a:lvl5pPr>
            <a:lvl6pPr marL="2514600" indent="-228600" defTabSz="66675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6pPr>
            <a:lvl7pPr marL="2971800" indent="-228600" defTabSz="66675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7pPr>
            <a:lvl8pPr marL="3429000" indent="-228600" defTabSz="66675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8pPr>
            <a:lvl9pPr marL="3886200" indent="-228600" defTabSz="66675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9pPr>
          </a:lstStyle>
          <a:p>
            <a:pPr eaLnBrk="1">
              <a:lnSpc>
                <a:spcPct val="90000"/>
              </a:lnSpc>
              <a:spcBef>
                <a:spcPts val="500"/>
              </a:spcBef>
              <a:buSzPct val="100000"/>
              <a:buFont typeface="Arial" pitchFamily="34" charset="0"/>
              <a:buChar char="•"/>
            </a:pPr>
            <a:r>
              <a:rPr lang="en-US" altLang="en-US" sz="2400" b="1" dirty="0">
                <a:solidFill>
                  <a:schemeClr val="accent2"/>
                </a:solidFill>
                <a:latin typeface="Calibri" pitchFamily="34" charset="0"/>
              </a:rPr>
              <a:t>Train at least half of the science and mathematics teachers in our partner schools to successfully deliver the curriculum</a:t>
            </a:r>
          </a:p>
          <a:p>
            <a:pPr eaLnBrk="1">
              <a:lnSpc>
                <a:spcPct val="90000"/>
              </a:lnSpc>
              <a:spcBef>
                <a:spcPts val="500"/>
              </a:spcBef>
              <a:buSzPct val="100000"/>
              <a:buFont typeface="Arial" pitchFamily="34" charset="0"/>
              <a:buChar char="•"/>
            </a:pPr>
            <a:r>
              <a:rPr lang="en-US" altLang="en-US" sz="2400" b="1" dirty="0">
                <a:solidFill>
                  <a:schemeClr val="accent2"/>
                </a:solidFill>
                <a:latin typeface="Calibri" pitchFamily="34" charset="0"/>
              </a:rPr>
              <a:t>Improve math and science proficiency by 15% for students enrolled in the new courses.</a:t>
            </a:r>
          </a:p>
          <a:p>
            <a:pPr eaLnBrk="1">
              <a:lnSpc>
                <a:spcPct val="90000"/>
              </a:lnSpc>
              <a:spcBef>
                <a:spcPts val="500"/>
              </a:spcBef>
              <a:buFont typeface="Arial" pitchFamily="34" charset="0"/>
              <a:buNone/>
            </a:pPr>
            <a:r>
              <a:rPr lang="en-US" altLang="en-US" sz="2300" dirty="0"/>
              <a:t>                                    </a:t>
            </a:r>
            <a:endParaRPr lang="en-US" altLang="en-US" dirty="0"/>
          </a:p>
        </p:txBody>
      </p:sp>
      <p:sp>
        <p:nvSpPr>
          <p:cNvPr id="10246" name="TextBox 1"/>
          <p:cNvSpPr txBox="1">
            <a:spLocks noChangeArrowheads="1"/>
          </p:cNvSpPr>
          <p:nvPr/>
        </p:nvSpPr>
        <p:spPr bwMode="auto">
          <a:xfrm>
            <a:off x="368300" y="1295400"/>
            <a:ext cx="80137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3513" indent="-163513" eaLnBrk="0">
              <a:defRPr>
                <a:solidFill>
                  <a:srgbClr val="000000"/>
                </a:solidFill>
                <a:latin typeface="Trebuchet MS" pitchFamily="34" charset="0"/>
                <a:ea typeface="Trebuchet MS" pitchFamily="34" charset="0"/>
                <a:cs typeface="Trebuchet MS" pitchFamily="34" charset="0"/>
                <a:sym typeface="Trebuchet MS" pitchFamily="34" charset="0"/>
              </a:defRPr>
            </a:lvl1pPr>
            <a:lvl2pPr marL="742950" indent="-285750" eaLnBrk="0">
              <a:defRPr>
                <a:solidFill>
                  <a:srgbClr val="000000"/>
                </a:solidFill>
                <a:latin typeface="Trebuchet MS" pitchFamily="34" charset="0"/>
                <a:ea typeface="Trebuchet MS" pitchFamily="34" charset="0"/>
                <a:cs typeface="Trebuchet MS" pitchFamily="34" charset="0"/>
                <a:sym typeface="Trebuchet MS" pitchFamily="34" charset="0"/>
              </a:defRPr>
            </a:lvl2pPr>
            <a:lvl3pPr marL="1143000" indent="-228600" eaLnBrk="0">
              <a:defRPr>
                <a:solidFill>
                  <a:srgbClr val="000000"/>
                </a:solidFill>
                <a:latin typeface="Trebuchet MS" pitchFamily="34" charset="0"/>
                <a:ea typeface="Trebuchet MS" pitchFamily="34" charset="0"/>
                <a:cs typeface="Trebuchet MS" pitchFamily="34" charset="0"/>
                <a:sym typeface="Trebuchet MS" pitchFamily="34" charset="0"/>
              </a:defRPr>
            </a:lvl3pPr>
            <a:lvl4pPr marL="1600200" indent="-228600" eaLnBrk="0">
              <a:defRPr>
                <a:solidFill>
                  <a:srgbClr val="000000"/>
                </a:solidFill>
                <a:latin typeface="Trebuchet MS" pitchFamily="34" charset="0"/>
                <a:ea typeface="Trebuchet MS" pitchFamily="34" charset="0"/>
                <a:cs typeface="Trebuchet MS" pitchFamily="34" charset="0"/>
                <a:sym typeface="Trebuchet MS" pitchFamily="34" charset="0"/>
              </a:defRPr>
            </a:lvl4pPr>
            <a:lvl5pPr marL="2057400" indent="-228600" eaLnBrk="0">
              <a:defRPr>
                <a:solidFill>
                  <a:srgbClr val="000000"/>
                </a:solidFill>
                <a:latin typeface="Trebuchet MS" pitchFamily="34" charset="0"/>
                <a:ea typeface="Trebuchet MS" pitchFamily="34" charset="0"/>
                <a:cs typeface="Trebuchet MS" pitchFamily="34" charset="0"/>
                <a:sym typeface="Trebuchet MS" pitchFamily="34" charset="0"/>
              </a:defRPr>
            </a:lvl5pPr>
            <a:lvl6pPr marL="2514600" indent="-2286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6pPr>
            <a:lvl7pPr marL="2971800" indent="-2286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7pPr>
            <a:lvl8pPr marL="3429000" indent="-2286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8pPr>
            <a:lvl9pPr marL="3886200" indent="-228600" eaLnBrk="0" fontAlgn="base" hangingPunct="0">
              <a:spcBef>
                <a:spcPct val="0"/>
              </a:spcBef>
              <a:spcAft>
                <a:spcPct val="0"/>
              </a:spcAft>
              <a:defRPr>
                <a:solidFill>
                  <a:srgbClr val="000000"/>
                </a:solidFill>
                <a:latin typeface="Trebuchet MS" pitchFamily="34" charset="0"/>
                <a:ea typeface="Trebuchet MS" pitchFamily="34" charset="0"/>
                <a:cs typeface="Trebuchet MS" pitchFamily="34" charset="0"/>
                <a:sym typeface="Trebuchet MS" pitchFamily="34" charset="0"/>
              </a:defRPr>
            </a:lvl9pPr>
          </a:lstStyle>
          <a:p>
            <a:pPr eaLnBrk="1">
              <a:lnSpc>
                <a:spcPct val="90000"/>
              </a:lnSpc>
              <a:spcBef>
                <a:spcPts val="500"/>
              </a:spcBef>
              <a:buFont typeface="Arial" pitchFamily="34" charset="0"/>
              <a:buChar char="•"/>
            </a:pPr>
            <a:r>
              <a:rPr lang="en-US" altLang="en-US" sz="2400" b="1" dirty="0">
                <a:solidFill>
                  <a:schemeClr val="accent2"/>
                </a:solidFill>
                <a:latin typeface="Calibri" pitchFamily="34" charset="0"/>
              </a:rPr>
              <a:t> Develop two year-long integrated high school STEM </a:t>
            </a:r>
            <a:r>
              <a:rPr lang="en-US" altLang="en-US" sz="2400" b="1" dirty="0" smtClean="0">
                <a:solidFill>
                  <a:schemeClr val="accent2"/>
                </a:solidFill>
                <a:latin typeface="Calibri" pitchFamily="34" charset="0"/>
              </a:rPr>
              <a:t>courses that </a:t>
            </a:r>
            <a:r>
              <a:rPr lang="en-US" altLang="en-US" sz="2400" b="1" dirty="0">
                <a:solidFill>
                  <a:schemeClr val="accent2"/>
                </a:solidFill>
                <a:latin typeface="Calibri" pitchFamily="34" charset="0"/>
              </a:rPr>
              <a:t>will be accepted as elective credit for university eligibility in California </a:t>
            </a:r>
          </a:p>
        </p:txBody>
      </p:sp>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15</a:t>
            </a: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2014 Summer Institute</a:t>
            </a:r>
            <a:endParaRPr lang="en-US" b="1"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4114800"/>
            <a:ext cx="3686175" cy="26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8" name="Picture 2" descr="C:\Users\lynnc\Pictures\i3training_0614\118CANON\IMG_1466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82148"/>
            <a:ext cx="4038600" cy="269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00" t="-2032" r="14687" b="10064"/>
          <a:stretch/>
        </p:blipFill>
        <p:spPr>
          <a:xfrm>
            <a:off x="4695825" y="1219200"/>
            <a:ext cx="3762375" cy="2785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4114800"/>
            <a:ext cx="2847975" cy="2595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2673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7924800" cy="1143000"/>
          </a:xfrm>
        </p:spPr>
        <p:txBody>
          <a:bodyPr>
            <a:normAutofit/>
          </a:bodyPr>
          <a:lstStyle/>
          <a:p>
            <a:pPr algn="ctr" defTabSz="914400" eaLnBrk="1"/>
            <a:r>
              <a:rPr lang="en-US" altLang="en-US" sz="4400" b="1" dirty="0" smtClean="0">
                <a:latin typeface="Calibri" pitchFamily="34" charset="0"/>
                <a:ea typeface="Trebuchet MS" pitchFamily="34" charset="0"/>
                <a:cs typeface="Trebuchet MS" pitchFamily="34" charset="0"/>
                <a:sym typeface="Trebuchet MS" pitchFamily="34" charset="0"/>
              </a:rPr>
              <a:t>First year </a:t>
            </a:r>
            <a:r>
              <a:rPr lang="en-US" altLang="en-US" sz="4400" b="1" dirty="0" smtClean="0">
                <a:latin typeface="Calibri" pitchFamily="34" charset="0"/>
                <a:ea typeface="Trebuchet MS" pitchFamily="34" charset="0"/>
                <a:cs typeface="Trebuchet MS" pitchFamily="34" charset="0"/>
                <a:sym typeface="Trebuchet MS" pitchFamily="34" charset="0"/>
              </a:rPr>
              <a:t>work plan overview</a:t>
            </a:r>
            <a:endParaRPr lang="en-US" altLang="en-US" b="1" dirty="0" smtClean="0">
              <a:latin typeface="Calibri" pitchFamily="34" charset="0"/>
            </a:endParaRPr>
          </a:p>
        </p:txBody>
      </p:sp>
      <p:sp>
        <p:nvSpPr>
          <p:cNvPr id="13315" name="Rectangle 2"/>
          <p:cNvSpPr>
            <a:spLocks noGrp="1" noChangeArrowheads="1"/>
          </p:cNvSpPr>
          <p:nvPr>
            <p:ph idx="1"/>
          </p:nvPr>
        </p:nvSpPr>
        <p:spPr>
          <a:xfrm>
            <a:off x="457200" y="1295400"/>
            <a:ext cx="8229600" cy="4525963"/>
          </a:xfrm>
        </p:spPr>
        <p:txBody>
          <a:bodyPr>
            <a:normAutofit fontScale="92500" lnSpcReduction="10000"/>
          </a:bodyPr>
          <a:lstStyle/>
          <a:p>
            <a:pPr marL="322263" indent="-322263" defTabSz="858838" eaLnBrk="1">
              <a:lnSpc>
                <a:spcPct val="90000"/>
              </a:lnSpc>
              <a:spcBef>
                <a:spcPts val="700"/>
              </a:spcBef>
              <a:buFontTx/>
              <a:buChar char="•"/>
            </a:pPr>
            <a:r>
              <a:rPr lang="en-US" altLang="en-US" sz="3000" b="1" dirty="0" smtClean="0">
                <a:solidFill>
                  <a:schemeClr val="accent2"/>
                </a:solidFill>
                <a:latin typeface="Calibri" pitchFamily="34" charset="0"/>
                <a:ea typeface="Trebuchet MS" pitchFamily="34" charset="0"/>
                <a:cs typeface="Trebuchet MS" pitchFamily="34" charset="0"/>
                <a:sym typeface="Trebuchet MS" pitchFamily="34" charset="0"/>
              </a:rPr>
              <a:t>Write a Logo manual and build hardware platform</a:t>
            </a:r>
          </a:p>
          <a:p>
            <a:pPr marL="322263" indent="-322263" defTabSz="858838" eaLnBrk="1">
              <a:lnSpc>
                <a:spcPct val="90000"/>
              </a:lnSpc>
              <a:spcBef>
                <a:spcPts val="700"/>
              </a:spcBef>
              <a:buFontTx/>
              <a:buChar char="•"/>
            </a:pPr>
            <a:r>
              <a:rPr lang="en-US" altLang="en-US" sz="3000" b="1" dirty="0" smtClean="0">
                <a:solidFill>
                  <a:schemeClr val="accent2"/>
                </a:solidFill>
                <a:latin typeface="Calibri" pitchFamily="34" charset="0"/>
                <a:ea typeface="Trebuchet MS" pitchFamily="34" charset="0"/>
                <a:cs typeface="Trebuchet MS" pitchFamily="34" charset="0"/>
                <a:sym typeface="Trebuchet MS" pitchFamily="34" charset="0"/>
              </a:rPr>
              <a:t>Initial design of Environmental Science and Biology experiments and sensor selection </a:t>
            </a:r>
          </a:p>
          <a:p>
            <a:pPr marL="322263" indent="-322263" defTabSz="858838" eaLnBrk="1">
              <a:lnSpc>
                <a:spcPct val="90000"/>
              </a:lnSpc>
              <a:spcBef>
                <a:spcPts val="700"/>
              </a:spcBef>
              <a:buFontTx/>
              <a:buChar char="•"/>
            </a:pPr>
            <a:r>
              <a:rPr lang="en-US" altLang="en-US" sz="3000" b="1" dirty="0" smtClean="0">
                <a:solidFill>
                  <a:schemeClr val="accent2"/>
                </a:solidFill>
                <a:latin typeface="Calibri" pitchFamily="34" charset="0"/>
                <a:ea typeface="Trebuchet MS" pitchFamily="34" charset="0"/>
                <a:cs typeface="Trebuchet MS" pitchFamily="34" charset="0"/>
                <a:sym typeface="Trebuchet MS" pitchFamily="34" charset="0"/>
              </a:rPr>
              <a:t>Visit with teachers and principals to understand needs, infrastructure and how to successfully implement these ideas at the schools</a:t>
            </a:r>
          </a:p>
          <a:p>
            <a:pPr marL="322263" indent="-322263" defTabSz="858838" eaLnBrk="1">
              <a:lnSpc>
                <a:spcPct val="90000"/>
              </a:lnSpc>
              <a:spcBef>
                <a:spcPts val="700"/>
              </a:spcBef>
              <a:buFontTx/>
              <a:buChar char="•"/>
            </a:pPr>
            <a:r>
              <a:rPr lang="en-US" altLang="en-US" sz="3000" b="1" dirty="0" smtClean="0">
                <a:solidFill>
                  <a:schemeClr val="accent2"/>
                </a:solidFill>
                <a:latin typeface="Calibri" pitchFamily="34" charset="0"/>
                <a:ea typeface="Trebuchet MS" pitchFamily="34" charset="0"/>
                <a:cs typeface="Trebuchet MS" pitchFamily="34" charset="0"/>
                <a:sym typeface="Trebuchet MS" pitchFamily="34" charset="0"/>
              </a:rPr>
              <a:t>10 days of professional development for teachers</a:t>
            </a:r>
          </a:p>
          <a:p>
            <a:pPr marL="322263" indent="-322263" defTabSz="858838" eaLnBrk="1">
              <a:lnSpc>
                <a:spcPct val="90000"/>
              </a:lnSpc>
              <a:spcBef>
                <a:spcPts val="700"/>
              </a:spcBef>
              <a:buFontTx/>
              <a:buChar char="•"/>
            </a:pPr>
            <a:r>
              <a:rPr lang="en-US" altLang="en-US" sz="3000" b="1" dirty="0" smtClean="0">
                <a:solidFill>
                  <a:schemeClr val="accent2"/>
                </a:solidFill>
                <a:latin typeface="Calibri" pitchFamily="34" charset="0"/>
                <a:ea typeface="Trebuchet MS" pitchFamily="34" charset="0"/>
                <a:cs typeface="Trebuchet MS" pitchFamily="34" charset="0"/>
                <a:sym typeface="Trebuchet MS" pitchFamily="34" charset="0"/>
              </a:rPr>
              <a:t>Set up web-based infrastructure to allow real time debugging with teachers and students</a:t>
            </a:r>
          </a:p>
          <a:p>
            <a:pPr marL="322263" indent="-322263" defTabSz="858838" eaLnBrk="1">
              <a:lnSpc>
                <a:spcPct val="90000"/>
              </a:lnSpc>
              <a:spcBef>
                <a:spcPts val="700"/>
              </a:spcBef>
              <a:buFontTx/>
              <a:buChar char="•"/>
            </a:pPr>
            <a:r>
              <a:rPr lang="en-US" altLang="en-US" sz="3000" b="1" dirty="0" smtClean="0">
                <a:solidFill>
                  <a:schemeClr val="accent2"/>
                </a:solidFill>
                <a:latin typeface="Calibri" pitchFamily="34" charset="0"/>
                <a:sym typeface="Trebuchet MS" pitchFamily="34" charset="0"/>
              </a:rPr>
              <a:t>Submit curriculum to </a:t>
            </a:r>
            <a:r>
              <a:rPr lang="en-US" altLang="en-US" sz="3000" b="1" dirty="0" smtClean="0">
                <a:solidFill>
                  <a:schemeClr val="accent2"/>
                </a:solidFill>
                <a:latin typeface="Calibri" pitchFamily="34" charset="0"/>
                <a:sym typeface="Trebuchet MS" pitchFamily="34" charset="0"/>
              </a:rPr>
              <a:t>UCOP </a:t>
            </a:r>
            <a:r>
              <a:rPr lang="en-US" altLang="en-US" sz="3000" b="1" dirty="0" smtClean="0">
                <a:solidFill>
                  <a:schemeClr val="accent2"/>
                </a:solidFill>
                <a:latin typeface="Calibri" pitchFamily="34" charset="0"/>
                <a:sym typeface="Trebuchet MS" pitchFamily="34" charset="0"/>
              </a:rPr>
              <a:t>for college-credit approval as Laboratory Science (Area D)</a:t>
            </a:r>
            <a:endParaRPr lang="en-US" altLang="en-US" b="1" dirty="0" smtClean="0">
              <a:solidFill>
                <a:schemeClr val="accent2"/>
              </a:solidFill>
              <a:latin typeface="Calibri" pitchFamily="34" charset="0"/>
            </a:endParaRPr>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17</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Hardware Interface Design</a:t>
            </a:r>
            <a:endParaRPr lang="en-US" b="1" dirty="0"/>
          </a:p>
        </p:txBody>
      </p:sp>
      <p:sp>
        <p:nvSpPr>
          <p:cNvPr id="3" name="Content Placeholder 2"/>
          <p:cNvSpPr>
            <a:spLocks noGrp="1"/>
          </p:cNvSpPr>
          <p:nvPr>
            <p:ph idx="1"/>
          </p:nvPr>
        </p:nvSpPr>
        <p:spPr/>
        <p:txBody>
          <a:bodyPr/>
          <a:lstStyle/>
          <a:p>
            <a:r>
              <a:rPr lang="en-US" sz="2800" b="1" dirty="0" smtClean="0">
                <a:solidFill>
                  <a:schemeClr val="accent2"/>
                </a:solidFill>
              </a:rPr>
              <a:t>Modeled on </a:t>
            </a:r>
            <a:r>
              <a:rPr lang="en-US" sz="2800" b="1" dirty="0" smtClean="0">
                <a:solidFill>
                  <a:schemeClr val="accent2"/>
                </a:solidFill>
              </a:rPr>
              <a:t>SSU’s first Earth-orbiting satellite (T-</a:t>
            </a:r>
            <a:r>
              <a:rPr lang="en-US" sz="2800" b="1" dirty="0" err="1" smtClean="0">
                <a:solidFill>
                  <a:schemeClr val="accent2"/>
                </a:solidFill>
              </a:rPr>
              <a:t>LogoQube</a:t>
            </a:r>
            <a:r>
              <a:rPr lang="en-US" sz="2800" b="1" dirty="0" smtClean="0">
                <a:solidFill>
                  <a:schemeClr val="accent2"/>
                </a:solidFill>
              </a:rPr>
              <a:t>) </a:t>
            </a:r>
            <a:r>
              <a:rPr lang="en-US" sz="2800" b="1" dirty="0" smtClean="0">
                <a:solidFill>
                  <a:schemeClr val="accent2"/>
                </a:solidFill>
              </a:rPr>
              <a:t>– MSP </a:t>
            </a:r>
            <a:r>
              <a:rPr lang="en-US" sz="2800" b="1" dirty="0" smtClean="0">
                <a:solidFill>
                  <a:schemeClr val="accent2"/>
                </a:solidFill>
              </a:rPr>
              <a:t>430 microprocessor</a:t>
            </a:r>
            <a:endParaRPr lang="en-US" sz="2800" b="1" dirty="0" smtClean="0">
              <a:solidFill>
                <a:schemeClr val="accent2"/>
              </a:solidFill>
            </a:endParaRPr>
          </a:p>
          <a:p>
            <a:r>
              <a:rPr lang="en-US" sz="2800" b="1" dirty="0" smtClean="0">
                <a:solidFill>
                  <a:schemeClr val="accent2"/>
                </a:solidFill>
              </a:rPr>
              <a:t>Uses packet-based data stream and radios for remote sensors “in the field”</a:t>
            </a:r>
          </a:p>
          <a:p>
            <a:r>
              <a:rPr lang="en-US" sz="2800" b="1" dirty="0" smtClean="0">
                <a:solidFill>
                  <a:schemeClr val="accent2"/>
                </a:solidFill>
              </a:rPr>
              <a:t>Networks of sensors allow students to work together on experiments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19464" y="3765330"/>
            <a:ext cx="1619872"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01022" y="3638423"/>
            <a:ext cx="1728569" cy="2997014"/>
          </a:xfrm>
          <a:prstGeom prst="rect">
            <a:avLst/>
          </a:prstGeom>
        </p:spPr>
      </p:pic>
      <p:sp>
        <p:nvSpPr>
          <p:cNvPr id="8" name="TextBox 7"/>
          <p:cNvSpPr txBox="1"/>
          <p:nvPr/>
        </p:nvSpPr>
        <p:spPr>
          <a:xfrm>
            <a:off x="2362200" y="5911361"/>
            <a:ext cx="1447800" cy="369332"/>
          </a:xfrm>
          <a:prstGeom prst="rect">
            <a:avLst/>
          </a:prstGeom>
          <a:noFill/>
        </p:spPr>
        <p:txBody>
          <a:bodyPr wrap="square" rtlCol="0">
            <a:spAutoFit/>
          </a:bodyPr>
          <a:lstStyle/>
          <a:p>
            <a:r>
              <a:rPr lang="en-US" dirty="0" smtClean="0"/>
              <a:t>Top view</a:t>
            </a:r>
            <a:endParaRPr lang="en-US" dirty="0"/>
          </a:p>
        </p:txBody>
      </p:sp>
      <p:sp>
        <p:nvSpPr>
          <p:cNvPr id="9" name="TextBox 8"/>
          <p:cNvSpPr txBox="1"/>
          <p:nvPr/>
        </p:nvSpPr>
        <p:spPr>
          <a:xfrm>
            <a:off x="6019800" y="5911361"/>
            <a:ext cx="1447800" cy="369332"/>
          </a:xfrm>
          <a:prstGeom prst="rect">
            <a:avLst/>
          </a:prstGeom>
          <a:noFill/>
        </p:spPr>
        <p:txBody>
          <a:bodyPr wrap="square" rtlCol="0">
            <a:spAutoFit/>
          </a:bodyPr>
          <a:lstStyle/>
          <a:p>
            <a:r>
              <a:rPr lang="en-US" dirty="0" smtClean="0"/>
              <a:t>Bottom view</a:t>
            </a:r>
            <a:endParaRPr lang="en-US" dirty="0"/>
          </a:p>
        </p:txBody>
      </p:sp>
      <p:sp>
        <p:nvSpPr>
          <p:cNvPr id="10" name="TextBox 9"/>
          <p:cNvSpPr txBox="1"/>
          <p:nvPr/>
        </p:nvSpPr>
        <p:spPr>
          <a:xfrm>
            <a:off x="4260476" y="6488668"/>
            <a:ext cx="533400" cy="369332"/>
          </a:xfrm>
          <a:prstGeom prst="rect">
            <a:avLst/>
          </a:prstGeom>
          <a:noFill/>
        </p:spPr>
        <p:txBody>
          <a:bodyPr wrap="square" rtlCol="0">
            <a:spAutoFit/>
          </a:bodyPr>
          <a:lstStyle/>
          <a:p>
            <a:pPr algn="ctr"/>
            <a:r>
              <a:rPr lang="en-US" dirty="0" smtClean="0"/>
              <a:t>18</a:t>
            </a:r>
            <a:endParaRPr lang="en-US" dirty="0"/>
          </a:p>
        </p:txBody>
      </p:sp>
    </p:spTree>
    <p:extLst>
      <p:ext uri="{BB962C8B-B14F-4D97-AF65-F5344CB8AC3E}">
        <p14:creationId xmlns:p14="http://schemas.microsoft.com/office/powerpoint/2010/main" val="3602957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486400" y="2057400"/>
            <a:ext cx="2924175" cy="3067050"/>
          </a:xfrm>
          <a:prstGeom prst="rect">
            <a:avLst/>
          </a:prstGeom>
          <a:noFill/>
          <a:ln w="9525">
            <a:noFill/>
            <a:miter lim="800000"/>
            <a:headEnd/>
            <a:tailEnd/>
          </a:ln>
        </p:spPr>
      </p:pic>
      <p:sp>
        <p:nvSpPr>
          <p:cNvPr id="3" name="Title 1"/>
          <p:cNvSpPr txBox="1">
            <a:spLocks/>
          </p:cNvSpPr>
          <p:nvPr/>
        </p:nvSpPr>
        <p:spPr>
          <a:xfrm>
            <a:off x="762000" y="5794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Next Generation Science Standards</a:t>
            </a:r>
            <a:endParaRPr lang="en-US" b="1" dirty="0"/>
          </a:p>
        </p:txBody>
      </p:sp>
      <p:sp>
        <p:nvSpPr>
          <p:cNvPr id="4" name="Rectangle 3"/>
          <p:cNvSpPr txBox="1">
            <a:spLocks noChangeArrowheads="1"/>
          </p:cNvSpPr>
          <p:nvPr/>
        </p:nvSpPr>
        <p:spPr>
          <a:xfrm>
            <a:off x="685800" y="1524000"/>
            <a:ext cx="4191000" cy="472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600"/>
              </a:spcBef>
              <a:spcAft>
                <a:spcPts val="600"/>
              </a:spcAft>
            </a:pPr>
            <a:r>
              <a:rPr lang="en-US" sz="3000" b="1" dirty="0" smtClean="0">
                <a:solidFill>
                  <a:schemeClr val="accent2"/>
                </a:solidFill>
                <a:latin typeface="Calibri" pitchFamily="34" charset="0"/>
              </a:rPr>
              <a:t>Developed in multi-year process by NRC</a:t>
            </a:r>
          </a:p>
          <a:p>
            <a:pPr>
              <a:lnSpc>
                <a:spcPct val="120000"/>
              </a:lnSpc>
              <a:spcBef>
                <a:spcPts val="600"/>
              </a:spcBef>
              <a:spcAft>
                <a:spcPts val="600"/>
              </a:spcAft>
            </a:pPr>
            <a:r>
              <a:rPr lang="en-US" sz="3000" b="1" dirty="0" smtClean="0">
                <a:solidFill>
                  <a:schemeClr val="accent2"/>
                </a:solidFill>
                <a:latin typeface="Calibri" pitchFamily="34" charset="0"/>
              </a:rPr>
              <a:t>Adopted by 26+ states</a:t>
            </a:r>
          </a:p>
          <a:p>
            <a:pPr>
              <a:lnSpc>
                <a:spcPct val="120000"/>
              </a:lnSpc>
              <a:spcBef>
                <a:spcPts val="600"/>
              </a:spcBef>
              <a:spcAft>
                <a:spcPts val="600"/>
              </a:spcAft>
            </a:pPr>
            <a:r>
              <a:rPr lang="en-US" sz="3000" b="1" dirty="0" smtClean="0">
                <a:solidFill>
                  <a:schemeClr val="accent2"/>
                </a:solidFill>
                <a:latin typeface="Calibri" pitchFamily="34" charset="0"/>
              </a:rPr>
              <a:t>Teaching and learning science the way it is really done – not just a collection of facts to memorize</a:t>
            </a:r>
          </a:p>
          <a:p>
            <a:pPr>
              <a:lnSpc>
                <a:spcPct val="90000"/>
              </a:lnSpc>
              <a:spcBef>
                <a:spcPct val="50000"/>
              </a:spcBef>
              <a:spcAft>
                <a:spcPct val="50000"/>
              </a:spcAft>
            </a:pPr>
            <a:endParaRPr lang="en-US" sz="2400" dirty="0" smtClean="0">
              <a:solidFill>
                <a:schemeClr val="accent2"/>
              </a:solidFill>
              <a:latin typeface="Calibri" pitchFamily="34" charset="0"/>
            </a:endParaRPr>
          </a:p>
        </p:txBody>
      </p:sp>
      <p:sp>
        <p:nvSpPr>
          <p:cNvPr id="5" name="Slide Number Placeholder 4"/>
          <p:cNvSpPr>
            <a:spLocks noGrp="1"/>
          </p:cNvSpPr>
          <p:nvPr>
            <p:ph type="sldNum" sz="quarter" idx="12"/>
          </p:nvPr>
        </p:nvSpPr>
        <p:spPr/>
        <p:txBody>
          <a:bodyPr/>
          <a:lstStyle/>
          <a:p>
            <a:fld id="{A08BA6BC-A8E2-4561-9FE8-7FD8CA86411F}" type="slidenum">
              <a:rPr lang="en-US" smtClean="0"/>
              <a:pPr/>
              <a:t>2</a:t>
            </a:fld>
            <a:endParaRPr lang="en-US" dirty="0"/>
          </a:p>
        </p:txBody>
      </p:sp>
      <p:sp>
        <p:nvSpPr>
          <p:cNvPr id="7" name="TextBox 6"/>
          <p:cNvSpPr txBox="1"/>
          <p:nvPr/>
        </p:nvSpPr>
        <p:spPr>
          <a:xfrm>
            <a:off x="4343400" y="6477000"/>
            <a:ext cx="533400" cy="369332"/>
          </a:xfrm>
          <a:prstGeom prst="rect">
            <a:avLst/>
          </a:prstGeom>
          <a:noFill/>
        </p:spPr>
        <p:txBody>
          <a:bodyPr wrap="square" rtlCol="0">
            <a:spAutoFit/>
          </a:bodyPr>
          <a:lstStyle/>
          <a:p>
            <a:pPr algn="ctr"/>
            <a:r>
              <a:rPr lang="en-US" dirty="0" smtClean="0"/>
              <a:t>1</a:t>
            </a:r>
            <a:endParaRPr lang="en-US" dirty="0"/>
          </a:p>
        </p:txBody>
      </p:sp>
    </p:spTree>
    <p:extLst>
      <p:ext uri="{BB962C8B-B14F-4D97-AF65-F5344CB8AC3E}">
        <p14:creationId xmlns:p14="http://schemas.microsoft.com/office/powerpoint/2010/main" val="2881255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7772400" cy="1143000"/>
          </a:xfrm>
        </p:spPr>
        <p:txBody>
          <a:bodyPr>
            <a:normAutofit/>
          </a:bodyPr>
          <a:lstStyle/>
          <a:p>
            <a:pPr algn="ctr" defTabSz="914400" eaLnBrk="1"/>
            <a:r>
              <a:rPr lang="en-US" altLang="en-US" sz="4400" b="1" dirty="0" smtClean="0">
                <a:latin typeface="Calibri" pitchFamily="34" charset="0"/>
                <a:ea typeface="Trebuchet MS" pitchFamily="34" charset="0"/>
                <a:cs typeface="Trebuchet MS" pitchFamily="34" charset="0"/>
                <a:sym typeface="Trebuchet MS" pitchFamily="34" charset="0"/>
              </a:rPr>
              <a:t>Curriculum overview – year 1</a:t>
            </a:r>
            <a:endParaRPr lang="en-US" altLang="en-US" b="1" dirty="0" smtClean="0">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1447800"/>
            <a:ext cx="692467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19</a:t>
            </a:r>
            <a:endParaRPr lang="en-US" dirty="0"/>
          </a:p>
        </p:txBody>
      </p:sp>
    </p:spTree>
    <p:extLst>
      <p:ext uri="{BB962C8B-B14F-4D97-AF65-F5344CB8AC3E}">
        <p14:creationId xmlns:p14="http://schemas.microsoft.com/office/powerpoint/2010/main" val="365383591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 and temperature experiment</a:t>
            </a:r>
            <a:endParaRPr lang="en-US" b="1" dirty="0"/>
          </a:p>
        </p:txBody>
      </p:sp>
      <p:sp>
        <p:nvSpPr>
          <p:cNvPr id="3" name="Content Placeholder 2"/>
          <p:cNvSpPr>
            <a:spLocks noGrp="1"/>
          </p:cNvSpPr>
          <p:nvPr>
            <p:ph idx="1"/>
          </p:nvPr>
        </p:nvSpPr>
        <p:spPr/>
        <p:txBody>
          <a:bodyPr/>
          <a:lstStyle/>
          <a:p>
            <a:r>
              <a:rPr lang="en-US" b="1" dirty="0" smtClean="0">
                <a:solidFill>
                  <a:schemeClr val="accent2"/>
                </a:solidFill>
              </a:rPr>
              <a:t>Four temperature sensors at different depths in sand</a:t>
            </a:r>
          </a:p>
          <a:p>
            <a:r>
              <a:rPr lang="en-US" b="1" dirty="0" smtClean="0">
                <a:solidFill>
                  <a:schemeClr val="accent2"/>
                </a:solidFill>
              </a:rPr>
              <a:t>Light can be controlled to simulate day/night and adjusted to provide solar flux at surface</a:t>
            </a:r>
          </a:p>
          <a:p>
            <a:r>
              <a:rPr lang="en-US" b="1" dirty="0" smtClean="0">
                <a:solidFill>
                  <a:schemeClr val="accent2"/>
                </a:solidFill>
              </a:rPr>
              <a:t>Simulation of diffusion model using Logo</a:t>
            </a:r>
          </a:p>
          <a:p>
            <a:r>
              <a:rPr lang="en-US" b="1" dirty="0" smtClean="0">
                <a:solidFill>
                  <a:schemeClr val="accent2"/>
                </a:solidFill>
              </a:rPr>
              <a:t>Comparison to real borehole measurements to learn about Earth temperature history</a:t>
            </a:r>
            <a:endParaRPr lang="en-US" b="1" dirty="0">
              <a:solidFill>
                <a:schemeClr val="accent2"/>
              </a:solidFill>
            </a:endParaRPr>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20</a:t>
            </a:r>
            <a:endParaRPr lang="en-US" dirty="0"/>
          </a:p>
        </p:txBody>
      </p:sp>
    </p:spTree>
    <p:extLst>
      <p:ext uri="{BB962C8B-B14F-4D97-AF65-F5344CB8AC3E}">
        <p14:creationId xmlns:p14="http://schemas.microsoft.com/office/powerpoint/2010/main" val="2562127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Organism growth experiment</a:t>
            </a:r>
            <a:endParaRPr lang="en-US" b="1" dirty="0"/>
          </a:p>
        </p:txBody>
      </p:sp>
      <p:sp>
        <p:nvSpPr>
          <p:cNvPr id="3" name="Content Placeholder 2"/>
          <p:cNvSpPr>
            <a:spLocks noGrp="1"/>
          </p:cNvSpPr>
          <p:nvPr>
            <p:ph idx="1"/>
          </p:nvPr>
        </p:nvSpPr>
        <p:spPr/>
        <p:txBody>
          <a:bodyPr>
            <a:normAutofit lnSpcReduction="10000"/>
          </a:bodyPr>
          <a:lstStyle/>
          <a:p>
            <a:r>
              <a:rPr lang="en-US" b="1" dirty="0" smtClean="0">
                <a:solidFill>
                  <a:schemeClr val="accent2"/>
                </a:solidFill>
              </a:rPr>
              <a:t>Microbes that create electricity by ingesting wastes – current increases as population grows</a:t>
            </a:r>
            <a:endParaRPr lang="en-US" b="1" dirty="0" smtClean="0">
              <a:solidFill>
                <a:schemeClr val="accent2"/>
              </a:solidFill>
            </a:endParaRPr>
          </a:p>
          <a:p>
            <a:r>
              <a:rPr lang="en-US" b="1" dirty="0" smtClean="0">
                <a:solidFill>
                  <a:schemeClr val="accent2"/>
                </a:solidFill>
              </a:rPr>
              <a:t>Useful for bioremediation of oil or winery wastes</a:t>
            </a:r>
            <a:endParaRPr lang="en-US" b="1" dirty="0" smtClean="0">
              <a:solidFill>
                <a:schemeClr val="accent2"/>
              </a:solidFill>
            </a:endParaRPr>
          </a:p>
          <a:p>
            <a:r>
              <a:rPr lang="en-US" b="1" dirty="0" smtClean="0">
                <a:solidFill>
                  <a:schemeClr val="accent2"/>
                </a:solidFill>
              </a:rPr>
              <a:t>Simulation of </a:t>
            </a:r>
            <a:r>
              <a:rPr lang="en-US" b="1" dirty="0" smtClean="0">
                <a:solidFill>
                  <a:schemeClr val="accent2"/>
                </a:solidFill>
              </a:rPr>
              <a:t>population growth and genetic propagation models </a:t>
            </a:r>
            <a:r>
              <a:rPr lang="en-US" b="1" dirty="0" smtClean="0">
                <a:solidFill>
                  <a:schemeClr val="accent2"/>
                </a:solidFill>
              </a:rPr>
              <a:t>using Logo</a:t>
            </a:r>
          </a:p>
          <a:p>
            <a:r>
              <a:rPr lang="en-US" b="1" dirty="0" smtClean="0">
                <a:solidFill>
                  <a:schemeClr val="accent2"/>
                </a:solidFill>
              </a:rPr>
              <a:t>Comparison </a:t>
            </a:r>
            <a:r>
              <a:rPr lang="en-US" b="1" dirty="0" smtClean="0">
                <a:solidFill>
                  <a:schemeClr val="accent2"/>
                </a:solidFill>
              </a:rPr>
              <a:t>to real populations (e.g., foxes vs. rabbits) and GMOs</a:t>
            </a:r>
            <a:endParaRPr lang="en-US" b="1" dirty="0">
              <a:solidFill>
                <a:schemeClr val="accent2"/>
              </a:solidFill>
            </a:endParaRPr>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21</a:t>
            </a:r>
            <a:endParaRPr lang="en-US" dirty="0"/>
          </a:p>
        </p:txBody>
      </p:sp>
    </p:spTree>
    <p:extLst>
      <p:ext uri="{BB962C8B-B14F-4D97-AF65-F5344CB8AC3E}">
        <p14:creationId xmlns:p14="http://schemas.microsoft.com/office/powerpoint/2010/main" val="214543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Environmental quality experiment</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accent2"/>
                </a:solidFill>
              </a:rPr>
              <a:t>Measure radiation, air quality or water quality in local environment</a:t>
            </a:r>
            <a:endParaRPr lang="en-US" b="1" dirty="0" smtClean="0">
              <a:solidFill>
                <a:schemeClr val="accent2"/>
              </a:solidFill>
            </a:endParaRPr>
          </a:p>
          <a:p>
            <a:r>
              <a:rPr lang="en-US" b="1" dirty="0" smtClean="0">
                <a:solidFill>
                  <a:schemeClr val="accent2"/>
                </a:solidFill>
              </a:rPr>
              <a:t>Compare to global, national or regional data bases</a:t>
            </a:r>
          </a:p>
          <a:p>
            <a:pPr lvl="1"/>
            <a:r>
              <a:rPr lang="en-US" dirty="0" smtClean="0">
                <a:solidFill>
                  <a:schemeClr val="accent2"/>
                </a:solidFill>
                <a:hlinkClick r:id="rId2"/>
              </a:rPr>
              <a:t>http://blog.safecast.org</a:t>
            </a:r>
            <a:r>
              <a:rPr lang="en-US" dirty="0" smtClean="0">
                <a:solidFill>
                  <a:schemeClr val="accent2"/>
                </a:solidFill>
              </a:rPr>
              <a:t>    - </a:t>
            </a:r>
            <a:r>
              <a:rPr lang="en-US" dirty="0" smtClean="0"/>
              <a:t>maps </a:t>
            </a:r>
            <a:r>
              <a:rPr lang="en-US" dirty="0"/>
              <a:t>radiation levels and </a:t>
            </a:r>
            <a:r>
              <a:rPr lang="en-US" dirty="0" smtClean="0"/>
              <a:t>builds </a:t>
            </a:r>
            <a:r>
              <a:rPr lang="en-US" dirty="0"/>
              <a:t>a sensor network, enabling people to contribute and freely use the data collected</a:t>
            </a:r>
            <a:r>
              <a:rPr lang="en-US" dirty="0" smtClean="0"/>
              <a:t>.</a:t>
            </a:r>
          </a:p>
          <a:p>
            <a:pPr lvl="1"/>
            <a:r>
              <a:rPr lang="en-US" dirty="0">
                <a:solidFill>
                  <a:schemeClr val="accent2"/>
                </a:solidFill>
                <a:hlinkClick r:id="rId3"/>
              </a:rPr>
              <a:t>http://www.airnow.gov</a:t>
            </a:r>
            <a:r>
              <a:rPr lang="en-US" dirty="0" smtClean="0">
                <a:solidFill>
                  <a:schemeClr val="accent2"/>
                </a:solidFill>
                <a:hlinkClick r:id="rId3"/>
              </a:rPr>
              <a:t>/-</a:t>
            </a:r>
            <a:r>
              <a:rPr lang="en-US" dirty="0" smtClean="0">
                <a:solidFill>
                  <a:schemeClr val="accent2"/>
                </a:solidFill>
              </a:rPr>
              <a:t>  </a:t>
            </a:r>
            <a:r>
              <a:rPr lang="en-US" dirty="0" smtClean="0"/>
              <a:t>air quality maps of US, including particles and ozone</a:t>
            </a:r>
          </a:p>
          <a:p>
            <a:pPr lvl="1"/>
            <a:r>
              <a:rPr lang="en-US" dirty="0" smtClean="0">
                <a:hlinkClick r:id="rId4"/>
              </a:rPr>
              <a:t>http://waterwatch.usgs.gov</a:t>
            </a:r>
            <a:r>
              <a:rPr lang="en-US" dirty="0" smtClean="0"/>
              <a:t> – continuous real-time water quality maps of surface water in US, including discharge, nitrates, pH and more</a:t>
            </a:r>
            <a:endParaRPr lang="en-US" dirty="0" smtClean="0"/>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22</a:t>
            </a:r>
            <a:endParaRPr lang="en-US" dirty="0"/>
          </a:p>
        </p:txBody>
      </p:sp>
    </p:spTree>
    <p:extLst>
      <p:ext uri="{BB962C8B-B14F-4D97-AF65-F5344CB8AC3E}">
        <p14:creationId xmlns:p14="http://schemas.microsoft.com/office/powerpoint/2010/main" val="794528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2015 Next Steps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b="1" dirty="0" smtClean="0">
                <a:solidFill>
                  <a:schemeClr val="accent2"/>
                </a:solidFill>
              </a:rPr>
              <a:t>Finish lesson plans for year 1 curriculum</a:t>
            </a:r>
          </a:p>
          <a:p>
            <a:r>
              <a:rPr lang="en-US" b="1" dirty="0" smtClean="0">
                <a:solidFill>
                  <a:schemeClr val="accent2"/>
                </a:solidFill>
              </a:rPr>
              <a:t>Finish other two year 1 hardware experiments</a:t>
            </a:r>
          </a:p>
          <a:p>
            <a:r>
              <a:rPr lang="en-US" b="1" dirty="0" smtClean="0">
                <a:solidFill>
                  <a:schemeClr val="accent2"/>
                </a:solidFill>
              </a:rPr>
              <a:t>Finish remote laboratory interface implementation</a:t>
            </a:r>
          </a:p>
          <a:p>
            <a:r>
              <a:rPr lang="en-US" b="1" dirty="0" smtClean="0">
                <a:solidFill>
                  <a:schemeClr val="accent2"/>
                </a:solidFill>
              </a:rPr>
              <a:t>Sign students up for year 1 class  </a:t>
            </a:r>
          </a:p>
          <a:p>
            <a:r>
              <a:rPr lang="en-US" b="1" dirty="0" smtClean="0">
                <a:solidFill>
                  <a:schemeClr val="accent2"/>
                </a:solidFill>
              </a:rPr>
              <a:t>Purchase and distribute year 1 materials</a:t>
            </a:r>
          </a:p>
          <a:p>
            <a:r>
              <a:rPr lang="en-US" b="1" i="1" dirty="0" smtClean="0">
                <a:solidFill>
                  <a:schemeClr val="accent2"/>
                </a:solidFill>
              </a:rPr>
              <a:t>Start Learning by Making!</a:t>
            </a:r>
          </a:p>
          <a:p>
            <a:endParaRPr lang="en-US" dirty="0" smtClean="0"/>
          </a:p>
          <a:p>
            <a:endParaRPr lang="en-US" dirty="0"/>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23</a:t>
            </a:r>
            <a:endParaRPr lang="en-US" dirty="0"/>
          </a:p>
        </p:txBody>
      </p:sp>
    </p:spTree>
    <p:extLst>
      <p:ext uri="{BB962C8B-B14F-4D97-AF65-F5344CB8AC3E}">
        <p14:creationId xmlns:p14="http://schemas.microsoft.com/office/powerpoint/2010/main" val="2365714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more information: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hlinkClick r:id="rId2"/>
              </a:rPr>
              <a:t>http://i3.sonoma.edu</a:t>
            </a:r>
            <a:r>
              <a:rPr lang="en-US" dirty="0" smtClean="0"/>
              <a:t>  </a:t>
            </a:r>
            <a:r>
              <a:rPr lang="en-US" dirty="0" smtClean="0">
                <a:sym typeface="Wingdings" panose="05000000000000000000" pitchFamily="2" charset="2"/>
              </a:rPr>
              <a:t> Public Files</a:t>
            </a:r>
            <a:endParaRPr lang="en-US" dirty="0" smtClean="0"/>
          </a:p>
          <a:p>
            <a:r>
              <a:rPr lang="en-US" b="1" i="1" dirty="0" smtClean="0"/>
              <a:t>Thanks to Christine Royce and Stephen Pruitt for many of the NGSS slides</a:t>
            </a:r>
          </a:p>
          <a:p>
            <a:r>
              <a:rPr lang="en-US" dirty="0" smtClean="0">
                <a:hlinkClick r:id="rId3"/>
              </a:rPr>
              <a:t>http://epo.sonoma.edu</a:t>
            </a:r>
            <a:r>
              <a:rPr lang="en-US" dirty="0" smtClean="0"/>
              <a:t> to learn about all of our projects</a:t>
            </a:r>
          </a:p>
          <a:p>
            <a:r>
              <a:rPr lang="en-US" dirty="0" smtClean="0"/>
              <a:t>Cominsky Close to Home op-ed in </a:t>
            </a:r>
            <a:r>
              <a:rPr lang="en-US" dirty="0"/>
              <a:t>12/5/2014 </a:t>
            </a:r>
            <a:r>
              <a:rPr lang="en-US" dirty="0" smtClean="0"/>
              <a:t>Press </a:t>
            </a:r>
            <a:r>
              <a:rPr lang="en-US" dirty="0"/>
              <a:t>Democrat </a:t>
            </a:r>
            <a:r>
              <a:rPr lang="en-US" dirty="0" smtClean="0">
                <a:hlinkClick r:id="rId4"/>
              </a:rPr>
              <a:t>http</a:t>
            </a:r>
            <a:r>
              <a:rPr lang="en-US" dirty="0">
                <a:hlinkClick r:id="rId4"/>
              </a:rPr>
              <a:t>://</a:t>
            </a:r>
            <a:r>
              <a:rPr lang="en-US" dirty="0" smtClean="0">
                <a:hlinkClick r:id="rId4"/>
              </a:rPr>
              <a:t>www.pressdemocrat.com/opinion/3204004-181/close-to-home-new-standards</a:t>
            </a:r>
            <a:r>
              <a:rPr lang="en-US" dirty="0" smtClean="0"/>
              <a:t> </a:t>
            </a:r>
            <a:endParaRPr lang="en-US" dirty="0" smtClean="0"/>
          </a:p>
          <a:p>
            <a:endParaRPr lang="en-US" dirty="0" smtClean="0"/>
          </a:p>
          <a:p>
            <a:endParaRPr lang="en-US" dirty="0"/>
          </a:p>
        </p:txBody>
      </p:sp>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24</a:t>
            </a:r>
            <a:endParaRPr lang="en-US" dirty="0"/>
          </a:p>
        </p:txBody>
      </p:sp>
    </p:spTree>
    <p:extLst>
      <p:ext uri="{BB962C8B-B14F-4D97-AF65-F5344CB8AC3E}">
        <p14:creationId xmlns:p14="http://schemas.microsoft.com/office/powerpoint/2010/main" val="398527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533400" y="1371600"/>
            <a:ext cx="7620000" cy="4724400"/>
          </a:xfrm>
        </p:spPr>
        <p:txBody>
          <a:bodyPr>
            <a:normAutofit fontScale="92500" lnSpcReduction="20000"/>
          </a:bodyPr>
          <a:lstStyle/>
          <a:p>
            <a:pPr eaLnBrk="1" hangingPunct="1">
              <a:lnSpc>
                <a:spcPct val="120000"/>
              </a:lnSpc>
              <a:spcBef>
                <a:spcPts val="600"/>
              </a:spcBef>
              <a:spcAft>
                <a:spcPts val="600"/>
              </a:spcAft>
            </a:pPr>
            <a:r>
              <a:rPr lang="en-US" sz="3000" b="1" dirty="0" smtClean="0">
                <a:solidFill>
                  <a:schemeClr val="accent2"/>
                </a:solidFill>
                <a:latin typeface="Calibri" pitchFamily="34" charset="0"/>
              </a:rPr>
              <a:t>Scientific and engineering practices</a:t>
            </a:r>
          </a:p>
          <a:p>
            <a:pPr lvl="1">
              <a:lnSpc>
                <a:spcPct val="120000"/>
              </a:lnSpc>
              <a:spcBef>
                <a:spcPts val="600"/>
              </a:spcBef>
              <a:spcAft>
                <a:spcPts val="600"/>
              </a:spcAft>
            </a:pPr>
            <a:r>
              <a:rPr lang="en-US" sz="1900" dirty="0" smtClean="0">
                <a:latin typeface="+mj-lt"/>
              </a:rPr>
              <a:t>Describe </a:t>
            </a:r>
            <a:r>
              <a:rPr lang="en-US" sz="1900" dirty="0" smtClean="0">
                <a:latin typeface="+mj-lt"/>
              </a:rPr>
              <a:t>behaviors that scientists engage in as they investigate and build models and theories about the natural </a:t>
            </a:r>
            <a:r>
              <a:rPr lang="en-US" sz="1900" dirty="0" smtClean="0">
                <a:latin typeface="+mj-lt"/>
              </a:rPr>
              <a:t>world. </a:t>
            </a:r>
          </a:p>
          <a:p>
            <a:pPr lvl="1">
              <a:lnSpc>
                <a:spcPct val="120000"/>
              </a:lnSpc>
              <a:spcBef>
                <a:spcPts val="600"/>
              </a:spcBef>
              <a:spcAft>
                <a:spcPts val="600"/>
              </a:spcAft>
            </a:pPr>
            <a:r>
              <a:rPr lang="en-US" sz="1900" dirty="0" smtClean="0">
                <a:latin typeface="+mj-lt"/>
              </a:rPr>
              <a:t>Key </a:t>
            </a:r>
            <a:r>
              <a:rPr lang="en-US" sz="1900" dirty="0" smtClean="0">
                <a:latin typeface="+mj-lt"/>
              </a:rPr>
              <a:t>set of engineering practices that engineers use as they design and build models and systems. </a:t>
            </a:r>
            <a:endParaRPr lang="en-US" sz="1900" dirty="0" smtClean="0">
              <a:solidFill>
                <a:schemeClr val="accent2"/>
              </a:solidFill>
              <a:latin typeface="+mj-lt"/>
            </a:endParaRPr>
          </a:p>
          <a:p>
            <a:pPr eaLnBrk="1" hangingPunct="1">
              <a:lnSpc>
                <a:spcPct val="120000"/>
              </a:lnSpc>
              <a:spcBef>
                <a:spcPts val="600"/>
              </a:spcBef>
              <a:spcAft>
                <a:spcPts val="600"/>
              </a:spcAft>
            </a:pPr>
            <a:r>
              <a:rPr lang="en-US" sz="3000" b="1" dirty="0" smtClean="0">
                <a:solidFill>
                  <a:schemeClr val="accent2"/>
                </a:solidFill>
                <a:latin typeface="Calibri" pitchFamily="34" charset="0"/>
              </a:rPr>
              <a:t>Crosscutting </a:t>
            </a:r>
            <a:r>
              <a:rPr lang="en-US" sz="3000" b="1" dirty="0" smtClean="0">
                <a:solidFill>
                  <a:srgbClr val="C0504D"/>
                </a:solidFill>
                <a:latin typeface="Calibri" pitchFamily="34" charset="0"/>
              </a:rPr>
              <a:t>concepts</a:t>
            </a:r>
          </a:p>
          <a:p>
            <a:pPr lvl="1">
              <a:lnSpc>
                <a:spcPct val="120000"/>
              </a:lnSpc>
              <a:spcBef>
                <a:spcPts val="600"/>
              </a:spcBef>
              <a:spcAft>
                <a:spcPts val="600"/>
              </a:spcAft>
            </a:pPr>
            <a:r>
              <a:rPr lang="en-US" sz="1900" dirty="0">
                <a:latin typeface="+mj-lt"/>
              </a:rPr>
              <a:t>H</a:t>
            </a:r>
            <a:r>
              <a:rPr lang="en-US" sz="1900" dirty="0" smtClean="0">
                <a:latin typeface="+mj-lt"/>
              </a:rPr>
              <a:t>ave </a:t>
            </a:r>
            <a:r>
              <a:rPr lang="en-US" sz="1900" dirty="0" smtClean="0">
                <a:latin typeface="+mj-lt"/>
              </a:rPr>
              <a:t>application across all domains of science. </a:t>
            </a:r>
            <a:endParaRPr lang="en-US" sz="1900" dirty="0" smtClean="0">
              <a:latin typeface="+mj-lt"/>
            </a:endParaRPr>
          </a:p>
          <a:p>
            <a:pPr lvl="1">
              <a:lnSpc>
                <a:spcPct val="90000"/>
              </a:lnSpc>
              <a:spcBef>
                <a:spcPts val="600"/>
              </a:spcBef>
              <a:spcAft>
                <a:spcPts val="600"/>
              </a:spcAft>
            </a:pPr>
            <a:r>
              <a:rPr lang="en-US" sz="1900" dirty="0" smtClean="0">
                <a:latin typeface="+mj-lt"/>
              </a:rPr>
              <a:t>Link the </a:t>
            </a:r>
            <a:r>
              <a:rPr lang="en-US" sz="1900" dirty="0" smtClean="0">
                <a:latin typeface="+mj-lt"/>
              </a:rPr>
              <a:t>different domains of science.</a:t>
            </a:r>
            <a:endParaRPr lang="en-US" sz="1900" dirty="0" smtClean="0">
              <a:solidFill>
                <a:schemeClr val="accent2"/>
              </a:solidFill>
              <a:latin typeface="+mj-lt"/>
            </a:endParaRPr>
          </a:p>
          <a:p>
            <a:pPr eaLnBrk="1" hangingPunct="1">
              <a:lnSpc>
                <a:spcPct val="120000"/>
              </a:lnSpc>
              <a:spcBef>
                <a:spcPts val="600"/>
              </a:spcBef>
              <a:spcAft>
                <a:spcPts val="600"/>
              </a:spcAft>
            </a:pPr>
            <a:r>
              <a:rPr lang="en-US" sz="3000" b="1" dirty="0" smtClean="0">
                <a:solidFill>
                  <a:schemeClr val="accent2"/>
                </a:solidFill>
                <a:latin typeface="Calibri" pitchFamily="34" charset="0"/>
              </a:rPr>
              <a:t>Disciplinary core ideas</a:t>
            </a:r>
          </a:p>
          <a:p>
            <a:pPr lvl="1">
              <a:lnSpc>
                <a:spcPct val="120000"/>
              </a:lnSpc>
              <a:spcBef>
                <a:spcPts val="600"/>
              </a:spcBef>
              <a:spcAft>
                <a:spcPts val="600"/>
              </a:spcAft>
            </a:pPr>
            <a:r>
              <a:rPr lang="en-US" sz="1900" dirty="0" smtClean="0">
                <a:latin typeface="+mj-lt"/>
              </a:rPr>
              <a:t>Focus </a:t>
            </a:r>
            <a:r>
              <a:rPr lang="en-US" sz="1900" dirty="0" smtClean="0">
                <a:latin typeface="+mj-lt"/>
              </a:rPr>
              <a:t>K–12 science curriculum, instruction and assessments on the most important aspects of science.</a:t>
            </a:r>
            <a:endParaRPr lang="en-US" sz="1900" dirty="0" smtClean="0">
              <a:solidFill>
                <a:schemeClr val="accent2"/>
              </a:solidFill>
              <a:latin typeface="+mj-lt"/>
            </a:endParaRPr>
          </a:p>
          <a:p>
            <a:pPr eaLnBrk="1" hangingPunct="1">
              <a:lnSpc>
                <a:spcPct val="90000"/>
              </a:lnSpc>
              <a:spcBef>
                <a:spcPct val="50000"/>
              </a:spcBef>
              <a:spcAft>
                <a:spcPct val="50000"/>
              </a:spcAft>
            </a:pPr>
            <a:endParaRPr lang="en-US" sz="2400" dirty="0" smtClean="0">
              <a:solidFill>
                <a:schemeClr val="accent2"/>
              </a:solidFill>
              <a:latin typeface="Calibri" pitchFamily="34" charset="0"/>
            </a:endParaRP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Three Dimensions</a:t>
            </a:r>
            <a:endParaRPr lang="en-US" b="1" dirty="0"/>
          </a:p>
        </p:txBody>
      </p:sp>
      <p:sp>
        <p:nvSpPr>
          <p:cNvPr id="2" name="Slide Number Placeholder 1"/>
          <p:cNvSpPr>
            <a:spLocks noGrp="1"/>
          </p:cNvSpPr>
          <p:nvPr>
            <p:ph type="sldNum" sz="quarter" idx="12"/>
          </p:nvPr>
        </p:nvSpPr>
        <p:spPr/>
        <p:txBody>
          <a:bodyPr/>
          <a:lstStyle/>
          <a:p>
            <a:fld id="{A08BA6BC-A8E2-4561-9FE8-7FD8CA86411F}" type="slidenum">
              <a:rPr lang="en-US" smtClean="0"/>
              <a:pPr/>
              <a:t>3</a:t>
            </a:fld>
            <a:endParaRPr lang="en-US" dirty="0"/>
          </a:p>
        </p:txBody>
      </p:sp>
      <p:sp>
        <p:nvSpPr>
          <p:cNvPr id="9" name="TextBox 8"/>
          <p:cNvSpPr txBox="1"/>
          <p:nvPr/>
        </p:nvSpPr>
        <p:spPr>
          <a:xfrm>
            <a:off x="4260476" y="6488668"/>
            <a:ext cx="533400" cy="369332"/>
          </a:xfrm>
          <a:prstGeom prst="rect">
            <a:avLst/>
          </a:prstGeom>
          <a:noFill/>
        </p:spPr>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10665290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View</a:t>
            </a:r>
            <a:endParaRPr lang="en-US" b="1" dirty="0"/>
          </a:p>
        </p:txBody>
      </p:sp>
      <p:sp>
        <p:nvSpPr>
          <p:cNvPr id="3" name="Content Placeholder 2"/>
          <p:cNvSpPr>
            <a:spLocks noGrp="1"/>
          </p:cNvSpPr>
          <p:nvPr>
            <p:ph idx="1"/>
          </p:nvPr>
        </p:nvSpPr>
        <p:spPr>
          <a:xfrm>
            <a:off x="457200" y="1600200"/>
            <a:ext cx="5105400" cy="4525963"/>
          </a:xfrm>
        </p:spPr>
        <p:txBody>
          <a:bodyPr>
            <a:normAutofit/>
          </a:bodyPr>
          <a:lstStyle/>
          <a:p>
            <a:r>
              <a:rPr lang="en-US" b="1" dirty="0" smtClean="0">
                <a:solidFill>
                  <a:schemeClr val="accent2"/>
                </a:solidFill>
              </a:rPr>
              <a:t>The three </a:t>
            </a:r>
            <a:r>
              <a:rPr lang="en-US" b="1" dirty="0" smtClean="0">
                <a:solidFill>
                  <a:schemeClr val="accent2"/>
                </a:solidFill>
              </a:rPr>
              <a:t>dimensions need </a:t>
            </a:r>
            <a:r>
              <a:rPr lang="en-US" b="1" dirty="0" smtClean="0">
                <a:solidFill>
                  <a:schemeClr val="accent2"/>
                </a:solidFill>
              </a:rPr>
              <a:t>to be </a:t>
            </a:r>
            <a:r>
              <a:rPr lang="en-US" b="1" dirty="0" smtClean="0">
                <a:solidFill>
                  <a:schemeClr val="accent2"/>
                </a:solidFill>
              </a:rPr>
              <a:t>considered as </a:t>
            </a:r>
            <a:r>
              <a:rPr lang="en-US" b="1" dirty="0" smtClean="0">
                <a:solidFill>
                  <a:schemeClr val="accent2"/>
                </a:solidFill>
              </a:rPr>
              <a:t>an integrated system.</a:t>
            </a:r>
          </a:p>
          <a:p>
            <a:pPr>
              <a:buNone/>
            </a:pPr>
            <a:r>
              <a:rPr lang="en-US" b="1" dirty="0" smtClean="0">
                <a:solidFill>
                  <a:schemeClr val="accent2"/>
                </a:solidFill>
              </a:rPr>
              <a:t>• Practices are </a:t>
            </a:r>
            <a:r>
              <a:rPr lang="en-US" b="1" dirty="0" smtClean="0">
                <a:solidFill>
                  <a:schemeClr val="accent2"/>
                </a:solidFill>
              </a:rPr>
              <a:t>the processes </a:t>
            </a:r>
            <a:r>
              <a:rPr lang="en-US" b="1" dirty="0" smtClean="0">
                <a:solidFill>
                  <a:schemeClr val="accent2"/>
                </a:solidFill>
              </a:rPr>
              <a:t>of building and using the core ideas to make sense </a:t>
            </a:r>
            <a:r>
              <a:rPr lang="en-US" b="1" dirty="0" smtClean="0">
                <a:solidFill>
                  <a:schemeClr val="accent2"/>
                </a:solidFill>
              </a:rPr>
              <a:t>of the </a:t>
            </a:r>
            <a:r>
              <a:rPr lang="en-US" b="1" dirty="0" smtClean="0">
                <a:solidFill>
                  <a:schemeClr val="accent2"/>
                </a:solidFill>
              </a:rPr>
              <a:t>natural and designed world</a:t>
            </a:r>
            <a:endParaRPr lang="en-US" b="1" dirty="0">
              <a:solidFill>
                <a:schemeClr val="accent2"/>
              </a:solidFill>
            </a:endParaRPr>
          </a:p>
        </p:txBody>
      </p:sp>
      <p:pic>
        <p:nvPicPr>
          <p:cNvPr id="18435" name="Picture 3"/>
          <p:cNvPicPr>
            <a:picLocks noChangeAspect="1" noChangeArrowheads="1"/>
          </p:cNvPicPr>
          <p:nvPr/>
        </p:nvPicPr>
        <p:blipFill>
          <a:blip r:embed="rId2" cstate="print"/>
          <a:srcRect/>
          <a:stretch>
            <a:fillRect/>
          </a:stretch>
        </p:blipFill>
        <p:spPr bwMode="auto">
          <a:xfrm>
            <a:off x="5676900" y="1600200"/>
            <a:ext cx="2476500" cy="4362450"/>
          </a:xfrm>
          <a:prstGeom prst="rect">
            <a:avLst/>
          </a:prstGeom>
          <a:noFill/>
          <a:ln w="9525">
            <a:noFill/>
            <a:miter lim="800000"/>
            <a:headEnd/>
            <a:tailEnd/>
          </a:ln>
        </p:spPr>
      </p:pic>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3</a:t>
            </a:r>
            <a:endParaRPr lang="en-US" dirty="0"/>
          </a:p>
        </p:txBody>
      </p:sp>
    </p:spTree>
    <p:extLst>
      <p:ext uri="{BB962C8B-B14F-4D97-AF65-F5344CB8AC3E}">
        <p14:creationId xmlns:p14="http://schemas.microsoft.com/office/powerpoint/2010/main" val="88103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Defining the Dimensions</a:t>
            </a:r>
            <a:endParaRPr lang="en-US" b="1" dirty="0"/>
          </a:p>
        </p:txBody>
      </p:sp>
      <p:pic>
        <p:nvPicPr>
          <p:cNvPr id="16386" name="Picture 2"/>
          <p:cNvPicPr>
            <a:picLocks noChangeAspect="1" noChangeArrowheads="1"/>
          </p:cNvPicPr>
          <p:nvPr/>
        </p:nvPicPr>
        <p:blipFill>
          <a:blip r:embed="rId2" cstate="print"/>
          <a:srcRect/>
          <a:stretch>
            <a:fillRect/>
          </a:stretch>
        </p:blipFill>
        <p:spPr bwMode="auto">
          <a:xfrm>
            <a:off x="1600200" y="1295400"/>
            <a:ext cx="6768726" cy="478195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08BA6BC-A8E2-4561-9FE8-7FD8CA86411F}" type="slidenum">
              <a:rPr lang="en-US" smtClean="0"/>
              <a:pPr/>
              <a:t>5</a:t>
            </a:fld>
            <a:endParaRPr lang="en-US" dirty="0"/>
          </a:p>
        </p:txBody>
      </p:sp>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4</a:t>
            </a:r>
            <a:endParaRPr lang="en-US" dirty="0"/>
          </a:p>
        </p:txBody>
      </p:sp>
    </p:spTree>
    <p:extLst>
      <p:ext uri="{BB962C8B-B14F-4D97-AF65-F5344CB8AC3E}">
        <p14:creationId xmlns:p14="http://schemas.microsoft.com/office/powerpoint/2010/main" val="408065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are scientific practices</a:t>
            </a:r>
            <a:r>
              <a:rPr lang="en-US" b="1" dirty="0" smtClean="0"/>
              <a:t>?</a:t>
            </a:r>
            <a:endParaRPr lang="en-US" b="1"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b="1" dirty="0" smtClean="0">
                <a:solidFill>
                  <a:schemeClr val="accent2"/>
                </a:solidFill>
              </a:rPr>
              <a:t>Behaviors that scientists engage in as they investigate and build models and theories about the natural world. </a:t>
            </a:r>
          </a:p>
          <a:p>
            <a:r>
              <a:rPr lang="en-US" b="1" dirty="0" smtClean="0">
                <a:solidFill>
                  <a:schemeClr val="accent2"/>
                </a:solidFill>
              </a:rPr>
              <a:t>Used instead of a term like “skills” to emphasize that engaging in scientific inquiry requires coordination of both knowledge and skills simultaneously. </a:t>
            </a:r>
          </a:p>
          <a:p>
            <a:r>
              <a:rPr lang="en-US" b="1" dirty="0" smtClean="0">
                <a:solidFill>
                  <a:schemeClr val="accent2"/>
                </a:solidFill>
              </a:rPr>
              <a:t>Use of the term practices helps avoid the interpretation of skill as rote mastery of an activity or procedure. </a:t>
            </a:r>
          </a:p>
          <a:p>
            <a:r>
              <a:rPr lang="en-US" b="1" dirty="0" smtClean="0">
                <a:solidFill>
                  <a:schemeClr val="accent2"/>
                </a:solidFill>
              </a:rPr>
              <a:t>Part of the NRC’s intent is to better explain and extend what is meant by “inquiry” in science and the range of cognitive, social, and physical practices that it requires.</a:t>
            </a:r>
          </a:p>
          <a:p>
            <a:endParaRPr lang="en-US" dirty="0"/>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5</a:t>
            </a:r>
            <a:endParaRPr lang="en-US" dirty="0"/>
          </a:p>
        </p:txBody>
      </p:sp>
    </p:spTree>
    <p:extLst>
      <p:ext uri="{BB962C8B-B14F-4D97-AF65-F5344CB8AC3E}">
        <p14:creationId xmlns:p14="http://schemas.microsoft.com/office/powerpoint/2010/main" val="7913787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Crosscutting Concepts?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2"/>
                </a:solidFill>
              </a:rPr>
              <a:t>Crosscutting concepts have application across all domains of science. </a:t>
            </a:r>
          </a:p>
          <a:p>
            <a:r>
              <a:rPr lang="en-US" b="1" dirty="0" smtClean="0">
                <a:solidFill>
                  <a:schemeClr val="accent2"/>
                </a:solidFill>
              </a:rPr>
              <a:t>They help link the different domains of science. </a:t>
            </a:r>
            <a:endParaRPr lang="en-US" b="1" dirty="0">
              <a:solidFill>
                <a:schemeClr val="accent2"/>
              </a:solidFill>
            </a:endParaRPr>
          </a:p>
          <a:p>
            <a:pPr lvl="1"/>
            <a:r>
              <a:rPr lang="en-US" b="1" dirty="0" smtClean="0">
                <a:solidFill>
                  <a:schemeClr val="accent2"/>
                </a:solidFill>
              </a:rPr>
              <a:t>Patterns</a:t>
            </a:r>
            <a:r>
              <a:rPr lang="en-US" b="1" dirty="0" smtClean="0">
                <a:solidFill>
                  <a:schemeClr val="accent2"/>
                </a:solidFill>
              </a:rPr>
              <a:t>, similarity, and diversity; </a:t>
            </a:r>
          </a:p>
          <a:p>
            <a:pPr lvl="1"/>
            <a:r>
              <a:rPr lang="en-US" b="1" dirty="0" smtClean="0">
                <a:solidFill>
                  <a:schemeClr val="accent2"/>
                </a:solidFill>
              </a:rPr>
              <a:t>Cause and effect; </a:t>
            </a:r>
          </a:p>
          <a:p>
            <a:pPr lvl="1"/>
            <a:r>
              <a:rPr lang="en-US" b="1" dirty="0" smtClean="0">
                <a:solidFill>
                  <a:schemeClr val="accent2"/>
                </a:solidFill>
              </a:rPr>
              <a:t>Scale, proportion and quantity; </a:t>
            </a:r>
          </a:p>
          <a:p>
            <a:pPr lvl="1"/>
            <a:r>
              <a:rPr lang="en-US" b="1" dirty="0" smtClean="0">
                <a:solidFill>
                  <a:schemeClr val="accent2"/>
                </a:solidFill>
              </a:rPr>
              <a:t>Systems and system models; </a:t>
            </a:r>
          </a:p>
          <a:p>
            <a:pPr lvl="1"/>
            <a:r>
              <a:rPr lang="en-US" b="1" dirty="0" smtClean="0">
                <a:solidFill>
                  <a:schemeClr val="accent2"/>
                </a:solidFill>
              </a:rPr>
              <a:t>Energy and matter; </a:t>
            </a:r>
          </a:p>
          <a:p>
            <a:pPr lvl="1"/>
            <a:r>
              <a:rPr lang="en-US" b="1" dirty="0" smtClean="0">
                <a:solidFill>
                  <a:schemeClr val="accent2"/>
                </a:solidFill>
              </a:rPr>
              <a:t>Structure and function; </a:t>
            </a:r>
          </a:p>
          <a:p>
            <a:pPr lvl="1"/>
            <a:r>
              <a:rPr lang="en-US" b="1" dirty="0" smtClean="0">
                <a:solidFill>
                  <a:schemeClr val="accent2"/>
                </a:solidFill>
              </a:rPr>
              <a:t>Stability and change. </a:t>
            </a:r>
          </a:p>
          <a:p>
            <a:endParaRPr lang="en-US" dirty="0"/>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6</a:t>
            </a:r>
            <a:endParaRPr lang="en-US" dirty="0"/>
          </a:p>
        </p:txBody>
      </p:sp>
    </p:spTree>
    <p:extLst>
      <p:ext uri="{BB962C8B-B14F-4D97-AF65-F5344CB8AC3E}">
        <p14:creationId xmlns:p14="http://schemas.microsoft.com/office/powerpoint/2010/main" val="2998857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disciplinary core ideas?</a:t>
            </a:r>
            <a:endParaRPr lang="en-US" b="1" dirty="0"/>
          </a:p>
        </p:txBody>
      </p:sp>
      <p:sp>
        <p:nvSpPr>
          <p:cNvPr id="3" name="Content Placeholder 2"/>
          <p:cNvSpPr>
            <a:spLocks noGrp="1"/>
          </p:cNvSpPr>
          <p:nvPr>
            <p:ph idx="1"/>
          </p:nvPr>
        </p:nvSpPr>
        <p:spPr>
          <a:xfrm>
            <a:off x="457200" y="1600200"/>
            <a:ext cx="8229600" cy="4876800"/>
          </a:xfrm>
        </p:spPr>
        <p:txBody>
          <a:bodyPr>
            <a:normAutofit fontScale="32500" lnSpcReduction="20000"/>
          </a:bodyPr>
          <a:lstStyle/>
          <a:p>
            <a:pPr>
              <a:lnSpc>
                <a:spcPct val="120000"/>
              </a:lnSpc>
              <a:spcBef>
                <a:spcPts val="0"/>
              </a:spcBef>
            </a:pPr>
            <a:r>
              <a:rPr lang="en-US" sz="7400" b="1" dirty="0" smtClean="0">
                <a:solidFill>
                  <a:schemeClr val="accent2"/>
                </a:solidFill>
              </a:rPr>
              <a:t>Focus K–12 science curriculum, instruction and assessments on the most important aspects of science. Should have at least two of the following:</a:t>
            </a:r>
          </a:p>
          <a:p>
            <a:pPr lvl="1">
              <a:lnSpc>
                <a:spcPct val="120000"/>
              </a:lnSpc>
              <a:spcBef>
                <a:spcPts val="0"/>
              </a:spcBef>
            </a:pPr>
            <a:r>
              <a:rPr lang="en-US" sz="4500" dirty="0" smtClean="0"/>
              <a:t>Have </a:t>
            </a:r>
            <a:r>
              <a:rPr lang="en-US" sz="4500" b="1" dirty="0" smtClean="0"/>
              <a:t>broad importance </a:t>
            </a:r>
            <a:r>
              <a:rPr lang="en-US" sz="4500" dirty="0" smtClean="0"/>
              <a:t>across multiple  sciences or engineering disciplines or be a </a:t>
            </a:r>
            <a:r>
              <a:rPr lang="en-US" sz="4500" b="1" dirty="0" smtClean="0"/>
              <a:t>key organizing concept </a:t>
            </a:r>
            <a:r>
              <a:rPr lang="en-US" sz="4500" dirty="0" smtClean="0"/>
              <a:t>of a single discipline; </a:t>
            </a:r>
          </a:p>
          <a:p>
            <a:pPr lvl="1">
              <a:lnSpc>
                <a:spcPct val="120000"/>
              </a:lnSpc>
              <a:spcBef>
                <a:spcPts val="0"/>
              </a:spcBef>
            </a:pPr>
            <a:r>
              <a:rPr lang="en-US" sz="4500" dirty="0" smtClean="0"/>
              <a:t>Provide a </a:t>
            </a:r>
            <a:r>
              <a:rPr lang="en-US" sz="4500" b="1" dirty="0" smtClean="0"/>
              <a:t>key tool </a:t>
            </a:r>
            <a:r>
              <a:rPr lang="en-US" sz="4500" dirty="0" smtClean="0"/>
              <a:t>for understanding or investigating more complex ideas and solving problems</a:t>
            </a:r>
            <a:r>
              <a:rPr lang="en-US" sz="4500" dirty="0" smtClean="0"/>
              <a:t>;</a:t>
            </a:r>
            <a:endParaRPr lang="en-US" sz="4500" dirty="0" smtClean="0"/>
          </a:p>
          <a:p>
            <a:pPr lvl="1">
              <a:lnSpc>
                <a:spcPct val="120000"/>
              </a:lnSpc>
              <a:spcBef>
                <a:spcPts val="0"/>
              </a:spcBef>
            </a:pPr>
            <a:r>
              <a:rPr lang="en-US" sz="4500" dirty="0" smtClean="0"/>
              <a:t>Relate to the </a:t>
            </a:r>
            <a:r>
              <a:rPr lang="en-US" sz="4500" b="1" dirty="0" smtClean="0"/>
              <a:t>interests and life experiences of students </a:t>
            </a:r>
            <a:r>
              <a:rPr lang="en-US" sz="4500" dirty="0" smtClean="0"/>
              <a:t>or be connected to </a:t>
            </a:r>
            <a:r>
              <a:rPr lang="en-US" sz="4500" b="1" dirty="0" smtClean="0"/>
              <a:t>societal or personal concerns </a:t>
            </a:r>
            <a:r>
              <a:rPr lang="en-US" sz="4500" dirty="0" smtClean="0"/>
              <a:t>that require scientific or technological knowledge</a:t>
            </a:r>
            <a:r>
              <a:rPr lang="en-US" sz="4500" dirty="0" smtClean="0"/>
              <a:t>;</a:t>
            </a:r>
            <a:endParaRPr lang="en-US" sz="4500" dirty="0" smtClean="0"/>
          </a:p>
          <a:p>
            <a:pPr lvl="1">
              <a:lnSpc>
                <a:spcPct val="120000"/>
              </a:lnSpc>
              <a:spcBef>
                <a:spcPts val="0"/>
              </a:spcBef>
            </a:pPr>
            <a:r>
              <a:rPr lang="en-US" sz="4500" dirty="0" smtClean="0"/>
              <a:t>Be </a:t>
            </a:r>
            <a:r>
              <a:rPr lang="en-US" sz="4500" b="1" dirty="0" smtClean="0"/>
              <a:t>teachable</a:t>
            </a:r>
            <a:r>
              <a:rPr lang="en-US" sz="4500" dirty="0" smtClean="0"/>
              <a:t> and </a:t>
            </a:r>
            <a:r>
              <a:rPr lang="en-US" sz="4500" b="1" dirty="0" smtClean="0"/>
              <a:t>learnable</a:t>
            </a:r>
            <a:r>
              <a:rPr lang="en-US" sz="4500" dirty="0" smtClean="0"/>
              <a:t> over multiple grades at increasing levels of depth and sophistication</a:t>
            </a:r>
            <a:r>
              <a:rPr lang="en-US" sz="4500" dirty="0" smtClean="0"/>
              <a:t>.</a:t>
            </a:r>
            <a:endParaRPr lang="en-US" sz="3300" dirty="0" smtClean="0"/>
          </a:p>
          <a:p>
            <a:pPr>
              <a:lnSpc>
                <a:spcPct val="120000"/>
              </a:lnSpc>
              <a:spcBef>
                <a:spcPts val="0"/>
              </a:spcBef>
            </a:pPr>
            <a:r>
              <a:rPr lang="en-US" sz="7400" b="1" dirty="0" smtClean="0">
                <a:solidFill>
                  <a:schemeClr val="accent2"/>
                </a:solidFill>
              </a:rPr>
              <a:t>Disciplinary ideas are grouped in four domains: the physical sciences; the life sciences; the earth and space sciences; and engineering, technology and applications of science</a:t>
            </a:r>
            <a:r>
              <a:rPr lang="en-US" sz="6000" b="1" dirty="0" smtClean="0">
                <a:solidFill>
                  <a:schemeClr val="accent2"/>
                </a:solidFill>
              </a:rPr>
              <a:t>.</a:t>
            </a:r>
            <a:endParaRPr lang="en-US" sz="6000" b="1" dirty="0" smtClean="0">
              <a:solidFill>
                <a:schemeClr val="accent2"/>
              </a:solidFill>
            </a:endParaRPr>
          </a:p>
        </p:txBody>
      </p:sp>
      <p:sp>
        <p:nvSpPr>
          <p:cNvPr id="4" name="TextBox 3"/>
          <p:cNvSpPr txBox="1"/>
          <p:nvPr/>
        </p:nvSpPr>
        <p:spPr>
          <a:xfrm>
            <a:off x="4260476" y="6488668"/>
            <a:ext cx="533400" cy="369332"/>
          </a:xfrm>
          <a:prstGeom prst="rect">
            <a:avLst/>
          </a:prstGeom>
          <a:noFill/>
        </p:spPr>
        <p:txBody>
          <a:bodyPr wrap="square" rtlCol="0">
            <a:spAutoFit/>
          </a:bodyPr>
          <a:lstStyle/>
          <a:p>
            <a:pPr algn="ctr"/>
            <a:r>
              <a:rPr lang="en-US" dirty="0" smtClean="0"/>
              <a:t>7</a:t>
            </a:r>
            <a:endParaRPr lang="en-US" dirty="0"/>
          </a:p>
        </p:txBody>
      </p:sp>
    </p:spTree>
    <p:extLst>
      <p:ext uri="{BB962C8B-B14F-4D97-AF65-F5344CB8AC3E}">
        <p14:creationId xmlns:p14="http://schemas.microsoft.com/office/powerpoint/2010/main" val="4040827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Grp="1" noChangeArrowheads="1"/>
          </p:cNvSpPr>
          <p:nvPr>
            <p:ph type="title"/>
          </p:nvPr>
        </p:nvSpPr>
        <p:spPr/>
        <p:txBody>
          <a:bodyPr lIns="88858" tIns="50779" rIns="88858" bIns="50779">
            <a:normAutofit fontScale="90000"/>
          </a:bodyPr>
          <a:lstStyle/>
          <a:p>
            <a:pPr defTabSz="910796"/>
            <a:r>
              <a:rPr lang="en-US" b="1" dirty="0" smtClean="0">
                <a:latin typeface="Helvetica" charset="0"/>
                <a:ea typeface="Helvetica" charset="0"/>
                <a:cs typeface="Helvetica" charset="0"/>
                <a:sym typeface="Helvetica" charset="0"/>
              </a:rPr>
              <a:t>Conceptual Shifts in the NGSS</a:t>
            </a:r>
            <a:endParaRPr lang="en-US" b="1" dirty="0" smtClean="0"/>
          </a:p>
        </p:txBody>
      </p:sp>
      <p:sp>
        <p:nvSpPr>
          <p:cNvPr id="9226" name="Rectangle 9"/>
          <p:cNvSpPr>
            <a:spLocks noGrp="1" noChangeArrowheads="1"/>
          </p:cNvSpPr>
          <p:nvPr>
            <p:ph idx="1"/>
          </p:nvPr>
        </p:nvSpPr>
        <p:spPr>
          <a:xfrm>
            <a:off x="457647" y="1607345"/>
            <a:ext cx="8228707" cy="4488656"/>
          </a:xfrm>
        </p:spPr>
        <p:txBody>
          <a:bodyPr lIns="88858" tIns="50779" rIns="88858" bIns="50779" rtlCol="0">
            <a:normAutofit fontScale="92500" lnSpcReduction="20000"/>
          </a:bodyPr>
          <a:lstStyle/>
          <a:p>
            <a:pPr marL="314632" indent="-314632" defTabSz="911538">
              <a:spcBef>
                <a:spcPts val="0"/>
              </a:spcBef>
              <a:buFontTx/>
              <a:buAutoNum type="arabicPeriod"/>
              <a:defRPr/>
            </a:pPr>
            <a:r>
              <a:rPr lang="en-US" sz="2600" b="1" dirty="0" smtClean="0">
                <a:solidFill>
                  <a:schemeClr val="accent2"/>
                </a:solidFill>
                <a:latin typeface="Helvetica" charset="0"/>
                <a:ea typeface="Helvetica" charset="0"/>
                <a:cs typeface="Helvetica" charset="0"/>
                <a:sym typeface="Helvetica" charset="0"/>
              </a:rPr>
              <a:t>K–12 </a:t>
            </a:r>
            <a:r>
              <a:rPr lang="en-US" sz="2600" b="1" dirty="0" smtClean="0">
                <a:solidFill>
                  <a:schemeClr val="accent2"/>
                </a:solidFill>
                <a:latin typeface="Helvetica" charset="0"/>
                <a:ea typeface="Helvetica" charset="0"/>
                <a:cs typeface="Helvetica" charset="0"/>
                <a:sym typeface="Helvetica" charset="0"/>
              </a:rPr>
              <a:t>science education should reflect </a:t>
            </a:r>
            <a:r>
              <a:rPr lang="en-US" sz="2600" b="1" dirty="0" smtClean="0">
                <a:solidFill>
                  <a:schemeClr val="accent2"/>
                </a:solidFill>
                <a:latin typeface="Helvetica" charset="0"/>
                <a:ea typeface="Helvetica" charset="0"/>
                <a:cs typeface="Helvetica" charset="0"/>
                <a:sym typeface="Helvetica" charset="0"/>
              </a:rPr>
              <a:t>the </a:t>
            </a:r>
            <a:r>
              <a:rPr lang="en-US" sz="2600" b="1" dirty="0" smtClean="0">
                <a:solidFill>
                  <a:schemeClr val="accent2"/>
                </a:solidFill>
                <a:latin typeface="Helvetica" charset="0"/>
                <a:ea typeface="Helvetica" charset="0"/>
                <a:cs typeface="Helvetica" charset="0"/>
                <a:sym typeface="Helvetica" charset="0"/>
              </a:rPr>
              <a:t>real world interconnections </a:t>
            </a:r>
            <a:r>
              <a:rPr lang="en-US" sz="2600" b="1" dirty="0" smtClean="0">
                <a:solidFill>
                  <a:schemeClr val="accent2"/>
                </a:solidFill>
                <a:latin typeface="Helvetica" charset="0"/>
                <a:ea typeface="Helvetica" charset="0"/>
                <a:cs typeface="Helvetica" charset="0"/>
                <a:sym typeface="Helvetica" charset="0"/>
              </a:rPr>
              <a:t>in </a:t>
            </a:r>
            <a:r>
              <a:rPr lang="en-US" sz="2600" b="1" dirty="0" smtClean="0">
                <a:solidFill>
                  <a:schemeClr val="accent2"/>
                </a:solidFill>
                <a:latin typeface="Helvetica" charset="0"/>
                <a:ea typeface="Helvetica" charset="0"/>
                <a:cs typeface="Helvetica" charset="0"/>
                <a:sym typeface="Helvetica" charset="0"/>
              </a:rPr>
              <a:t>science</a:t>
            </a:r>
            <a:endParaRPr lang="en-US" sz="2600" b="1" dirty="0" smtClean="0">
              <a:solidFill>
                <a:schemeClr val="accent2"/>
              </a:solidFill>
              <a:latin typeface="Helvetica" charset="0"/>
              <a:ea typeface="Helvetica" charset="0"/>
              <a:cs typeface="Helvetica" charset="0"/>
              <a:sym typeface="Helvetica" charset="0"/>
            </a:endParaRPr>
          </a:p>
          <a:p>
            <a:pPr marL="718519" indent="-314632" defTabSz="911538">
              <a:spcBef>
                <a:spcPts val="0"/>
              </a:spcBef>
              <a:buFont typeface="Wingdings" pitchFamily="2" charset="2"/>
              <a:buChar char="Ø"/>
              <a:defRPr/>
            </a:pPr>
            <a:endParaRPr lang="en-US" sz="2600" b="1" dirty="0" smtClean="0">
              <a:solidFill>
                <a:schemeClr val="accent2"/>
              </a:solidFill>
              <a:latin typeface="Helvetica" charset="0"/>
              <a:ea typeface="Helvetica" charset="0"/>
              <a:cs typeface="Helvetica" charset="0"/>
              <a:sym typeface="Helvetica" charset="0"/>
            </a:endParaRPr>
          </a:p>
          <a:p>
            <a:pPr marL="361488" indent="-361488" defTabSz="911538">
              <a:spcBef>
                <a:spcPts val="0"/>
              </a:spcBef>
              <a:buFont typeface="+mj-lt"/>
              <a:buAutoNum type="arabicPeriod" startAt="2"/>
              <a:defRPr/>
            </a:pPr>
            <a:r>
              <a:rPr lang="en-US" sz="2600" b="1" dirty="0" smtClean="0">
                <a:solidFill>
                  <a:schemeClr val="accent2"/>
                </a:solidFill>
                <a:latin typeface="Helvetica" charset="0"/>
                <a:ea typeface="Helvetica" charset="0"/>
                <a:cs typeface="Helvetica" charset="0"/>
                <a:sym typeface="Helvetica" charset="0"/>
              </a:rPr>
              <a:t>Using all practices and crosscutting concepts to teach all core ideas all year</a:t>
            </a:r>
          </a:p>
          <a:p>
            <a:pPr marL="361488" indent="-361488" defTabSz="911538">
              <a:spcBef>
                <a:spcPts val="0"/>
              </a:spcBef>
              <a:buFont typeface="+mj-lt"/>
              <a:buAutoNum type="arabicPeriod" startAt="2"/>
              <a:defRPr/>
            </a:pPr>
            <a:endParaRPr lang="en-US" sz="2600" b="1" dirty="0" smtClean="0">
              <a:solidFill>
                <a:schemeClr val="accent2"/>
              </a:solidFill>
              <a:latin typeface="Helvetica" charset="0"/>
              <a:ea typeface="Helvetica" charset="0"/>
              <a:cs typeface="Helvetica" charset="0"/>
              <a:sym typeface="Helvetica" charset="0"/>
            </a:endParaRPr>
          </a:p>
          <a:p>
            <a:pPr marL="361488" indent="-361488" defTabSz="911538">
              <a:spcBef>
                <a:spcPts val="0"/>
              </a:spcBef>
              <a:buFont typeface="+mj-lt"/>
              <a:buAutoNum type="arabicPeriod" startAt="3"/>
              <a:defRPr/>
            </a:pPr>
            <a:r>
              <a:rPr lang="en-US" sz="2600" b="1" dirty="0" smtClean="0">
                <a:solidFill>
                  <a:schemeClr val="accent2"/>
                </a:solidFill>
                <a:latin typeface="Helvetica" charset="0"/>
                <a:ea typeface="Helvetica" charset="0"/>
                <a:cs typeface="Helvetica" charset="0"/>
                <a:sym typeface="Helvetica" charset="0"/>
              </a:rPr>
              <a:t>Science concepts build coherently across K-12</a:t>
            </a:r>
          </a:p>
          <a:p>
            <a:pPr indent="0" defTabSz="911538">
              <a:spcBef>
                <a:spcPts val="0"/>
              </a:spcBef>
              <a:buNone/>
              <a:defRPr/>
            </a:pPr>
            <a:endParaRPr lang="en-US" sz="2600" b="1" dirty="0">
              <a:solidFill>
                <a:schemeClr val="accent2"/>
              </a:solidFill>
              <a:latin typeface="Helvetica" charset="0"/>
              <a:ea typeface="Helvetica" charset="0"/>
              <a:cs typeface="Helvetica" charset="0"/>
              <a:sym typeface="Helvetica" charset="0"/>
            </a:endParaRPr>
          </a:p>
          <a:p>
            <a:pPr marL="361488" indent="-361488" defTabSz="911538">
              <a:spcBef>
                <a:spcPts val="0"/>
              </a:spcBef>
              <a:buFont typeface="+mj-lt"/>
              <a:buAutoNum type="arabicPeriod" startAt="4"/>
              <a:defRPr/>
            </a:pPr>
            <a:r>
              <a:rPr lang="en-US" sz="2600" b="1" dirty="0" smtClean="0">
                <a:solidFill>
                  <a:schemeClr val="accent2"/>
                </a:solidFill>
                <a:latin typeface="Helvetica" charset="0"/>
                <a:ea typeface="Helvetica" charset="0"/>
                <a:cs typeface="Helvetica" charset="0"/>
                <a:sym typeface="Helvetica" charset="0"/>
              </a:rPr>
              <a:t>The NGSS Focus on </a:t>
            </a:r>
            <a:r>
              <a:rPr lang="en-US" sz="2600" b="1" dirty="0" smtClean="0">
                <a:solidFill>
                  <a:schemeClr val="accent2"/>
                </a:solidFill>
                <a:latin typeface="Helvetica" charset="0"/>
                <a:ea typeface="Helvetica" charset="0"/>
                <a:cs typeface="Helvetica" charset="0"/>
                <a:sym typeface="Helvetica" charset="0"/>
              </a:rPr>
              <a:t>deeper understanding </a:t>
            </a:r>
            <a:r>
              <a:rPr lang="en-US" sz="2600" b="1" dirty="0" smtClean="0">
                <a:solidFill>
                  <a:schemeClr val="accent2"/>
                </a:solidFill>
                <a:latin typeface="Helvetica" charset="0"/>
                <a:ea typeface="Helvetica" charset="0"/>
                <a:cs typeface="Helvetica" charset="0"/>
                <a:sym typeface="Helvetica" charset="0"/>
              </a:rPr>
              <a:t>and </a:t>
            </a:r>
            <a:r>
              <a:rPr lang="en-US" sz="2600" b="1" dirty="0" smtClean="0">
                <a:solidFill>
                  <a:schemeClr val="accent2"/>
                </a:solidFill>
                <a:latin typeface="Helvetica" charset="0"/>
                <a:ea typeface="Helvetica" charset="0"/>
                <a:cs typeface="Helvetica" charset="0"/>
                <a:sym typeface="Helvetica" charset="0"/>
              </a:rPr>
              <a:t>application </a:t>
            </a:r>
            <a:r>
              <a:rPr lang="en-US" sz="2600" b="1" dirty="0" smtClean="0">
                <a:solidFill>
                  <a:schemeClr val="accent2"/>
                </a:solidFill>
                <a:latin typeface="Helvetica" charset="0"/>
                <a:ea typeface="Helvetica" charset="0"/>
                <a:cs typeface="Helvetica" charset="0"/>
                <a:sym typeface="Helvetica" charset="0"/>
              </a:rPr>
              <a:t>of </a:t>
            </a:r>
            <a:r>
              <a:rPr lang="en-US" sz="2600" b="1" dirty="0" smtClean="0">
                <a:solidFill>
                  <a:schemeClr val="accent2"/>
                </a:solidFill>
                <a:latin typeface="Helvetica" charset="0"/>
                <a:ea typeface="Helvetica" charset="0"/>
                <a:cs typeface="Helvetica" charset="0"/>
                <a:sym typeface="Helvetica" charset="0"/>
              </a:rPr>
              <a:t>content</a:t>
            </a:r>
            <a:endParaRPr lang="en-US" sz="2600" b="1" dirty="0" smtClean="0">
              <a:solidFill>
                <a:schemeClr val="accent2"/>
              </a:solidFill>
              <a:latin typeface="Helvetica" charset="0"/>
              <a:ea typeface="Helvetica" charset="0"/>
              <a:cs typeface="Helvetica" charset="0"/>
              <a:sym typeface="Helvetica" charset="0"/>
            </a:endParaRPr>
          </a:p>
          <a:p>
            <a:pPr marL="361488" indent="-361488" defTabSz="911538">
              <a:spcBef>
                <a:spcPts val="0"/>
              </a:spcBef>
              <a:buFont typeface="+mj-lt"/>
              <a:buAutoNum type="arabicPeriod" startAt="4"/>
              <a:defRPr/>
            </a:pPr>
            <a:endParaRPr lang="en-US" sz="2600" b="1" dirty="0">
              <a:solidFill>
                <a:schemeClr val="accent2"/>
              </a:solidFill>
              <a:latin typeface="Helvetica" charset="0"/>
              <a:ea typeface="Helvetica" charset="0"/>
              <a:cs typeface="Helvetica" charset="0"/>
              <a:sym typeface="Helvetica" charset="0"/>
            </a:endParaRPr>
          </a:p>
          <a:p>
            <a:pPr marL="361488" indent="-361488" defTabSz="911538">
              <a:spcBef>
                <a:spcPts val="0"/>
              </a:spcBef>
              <a:buFont typeface="+mj-lt"/>
              <a:buAutoNum type="arabicPeriod" startAt="5"/>
              <a:defRPr/>
            </a:pPr>
            <a:r>
              <a:rPr lang="en-US" sz="2600" b="1" dirty="0">
                <a:solidFill>
                  <a:schemeClr val="accent2"/>
                </a:solidFill>
                <a:latin typeface="Helvetica" charset="0"/>
                <a:ea typeface="Helvetica" charset="0"/>
                <a:cs typeface="Helvetica" charset="0"/>
                <a:sym typeface="Helvetica" charset="0"/>
              </a:rPr>
              <a:t>Integration of science and engineering </a:t>
            </a:r>
          </a:p>
          <a:p>
            <a:pPr marL="361488" indent="-361488" defTabSz="911538">
              <a:spcBef>
                <a:spcPts val="0"/>
              </a:spcBef>
              <a:buFont typeface="+mj-lt"/>
              <a:buAutoNum type="arabicPeriod" startAt="5"/>
              <a:defRPr/>
            </a:pPr>
            <a:endParaRPr lang="en-US" sz="2600" b="1" dirty="0">
              <a:solidFill>
                <a:schemeClr val="accent2"/>
              </a:solidFill>
              <a:latin typeface="Helvetica" charset="0"/>
              <a:ea typeface="Helvetica" charset="0"/>
              <a:cs typeface="Helvetica" charset="0"/>
              <a:sym typeface="Helvetica" charset="0"/>
            </a:endParaRPr>
          </a:p>
          <a:p>
            <a:pPr marL="361488" indent="-361488" defTabSz="911538">
              <a:spcBef>
                <a:spcPts val="0"/>
              </a:spcBef>
              <a:buFont typeface="+mj-lt"/>
              <a:buAutoNum type="arabicPeriod" startAt="5"/>
              <a:defRPr/>
            </a:pPr>
            <a:r>
              <a:rPr lang="en-US" sz="2600" b="1" dirty="0">
                <a:solidFill>
                  <a:schemeClr val="accent2"/>
                </a:solidFill>
                <a:latin typeface="Helvetica" charset="0"/>
                <a:ea typeface="Helvetica" charset="0"/>
                <a:cs typeface="Helvetica" charset="0"/>
                <a:sym typeface="Helvetica" charset="0"/>
              </a:rPr>
              <a:t>Coordination with Common Core State Standards </a:t>
            </a:r>
            <a:endParaRPr lang="en-US" sz="2600" b="1" dirty="0" smtClean="0">
              <a:solidFill>
                <a:schemeClr val="accent2"/>
              </a:solidFill>
              <a:latin typeface="Helvetica" charset="0"/>
              <a:ea typeface="Helvetica" charset="0"/>
              <a:cs typeface="Helvetica" charset="0"/>
              <a:sym typeface="Helvetica" charset="0"/>
            </a:endParaRPr>
          </a:p>
          <a:p>
            <a:pPr marL="361488" indent="-361488" defTabSz="911538">
              <a:buNone/>
              <a:defRPr/>
            </a:pPr>
            <a:endParaRPr lang="en-US" sz="2200" dirty="0">
              <a:latin typeface="Helvetica" charset="0"/>
              <a:ea typeface="Helvetica" charset="0"/>
              <a:cs typeface="Helvetica" charset="0"/>
              <a:sym typeface="Helvetica" charset="0"/>
            </a:endParaRPr>
          </a:p>
          <a:p>
            <a:pPr marL="361488" indent="-361488" defTabSz="911538">
              <a:lnSpc>
                <a:spcPct val="90000"/>
              </a:lnSpc>
              <a:spcBef>
                <a:spcPts val="422"/>
              </a:spcBef>
              <a:buFont typeface="+mj-lt"/>
              <a:buAutoNum type="arabicPeriod" startAt="5"/>
              <a:defRPr/>
            </a:pPr>
            <a:endParaRPr lang="en-US" sz="2200" dirty="0">
              <a:latin typeface="Helvetica" charset="0"/>
              <a:ea typeface="Helvetica" charset="0"/>
              <a:cs typeface="Helvetica" charset="0"/>
              <a:sym typeface="Helvetica" charset="0"/>
            </a:endParaRPr>
          </a:p>
          <a:p>
            <a:pPr marL="314632" indent="-314632" defTabSz="911538">
              <a:lnSpc>
                <a:spcPct val="90000"/>
              </a:lnSpc>
              <a:spcBef>
                <a:spcPts val="422"/>
              </a:spcBef>
              <a:buNone/>
              <a:defRPr/>
            </a:pPr>
            <a:endParaRPr lang="en-US" sz="2200" dirty="0"/>
          </a:p>
        </p:txBody>
      </p:sp>
      <p:sp>
        <p:nvSpPr>
          <p:cNvPr id="2" name="Slide Number Placeholder 1"/>
          <p:cNvSpPr>
            <a:spLocks noGrp="1"/>
          </p:cNvSpPr>
          <p:nvPr>
            <p:ph type="sldNum" sz="quarter" idx="10"/>
          </p:nvPr>
        </p:nvSpPr>
        <p:spPr/>
        <p:txBody>
          <a:bodyPr/>
          <a:lstStyle/>
          <a:p>
            <a:pPr>
              <a:defRPr/>
            </a:pPr>
            <a:fld id="{1459DEB0-A2EE-480E-88E0-EEA0F0077EA9}" type="slidenum">
              <a:rPr lang="en-US" smtClean="0"/>
              <a:pPr>
                <a:defRPr/>
              </a:pPr>
              <a:t>9</a:t>
            </a:fld>
            <a:endParaRPr lang="en-US" dirty="0"/>
          </a:p>
        </p:txBody>
      </p:sp>
      <p:sp>
        <p:nvSpPr>
          <p:cNvPr id="6" name="TextBox 5"/>
          <p:cNvSpPr txBox="1"/>
          <p:nvPr/>
        </p:nvSpPr>
        <p:spPr>
          <a:xfrm>
            <a:off x="4260476" y="6488668"/>
            <a:ext cx="533400" cy="369332"/>
          </a:xfrm>
          <a:prstGeom prst="rect">
            <a:avLst/>
          </a:prstGeom>
          <a:noFill/>
        </p:spPr>
        <p:txBody>
          <a:bodyPr wrap="square" rtlCol="0">
            <a:spAutoFit/>
          </a:bodyPr>
          <a:lstStyle/>
          <a:p>
            <a:pPr algn="ctr"/>
            <a:r>
              <a:rPr lang="en-US" dirty="0" smtClean="0"/>
              <a:t>8</a:t>
            </a:r>
            <a:endParaRPr lang="en-US" dirty="0"/>
          </a:p>
        </p:txBody>
      </p:sp>
    </p:spTree>
    <p:extLst>
      <p:ext uri="{BB962C8B-B14F-4D97-AF65-F5344CB8AC3E}">
        <p14:creationId xmlns:p14="http://schemas.microsoft.com/office/powerpoint/2010/main" val="4140716464"/>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f16b4e1b2a1217f619efab8388d6f1d75b05f69"/>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2555</TotalTime>
  <Words>1408</Words>
  <Application>Microsoft Office PowerPoint</Application>
  <PresentationFormat>On-screen Show (4:3)</PresentationFormat>
  <Paragraphs>175</Paragraphs>
  <Slides>25</Slides>
  <Notes>3</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3_Office Theme</vt:lpstr>
      <vt:lpstr>3_Custom Design</vt:lpstr>
      <vt:lpstr>2_Custom Design</vt:lpstr>
      <vt:lpstr>Office Theme</vt:lpstr>
      <vt:lpstr>1_Custom Design</vt:lpstr>
      <vt:lpstr>Custom Design</vt:lpstr>
      <vt:lpstr>Prof. Lynn Cominsky  Sonoma State University</vt:lpstr>
      <vt:lpstr>PowerPoint Presentation</vt:lpstr>
      <vt:lpstr>PowerPoint Presentation</vt:lpstr>
      <vt:lpstr>How to View</vt:lpstr>
      <vt:lpstr>Defining the Dimensions</vt:lpstr>
      <vt:lpstr>What are scientific practices?</vt:lpstr>
      <vt:lpstr>What are Crosscutting Concepts?</vt:lpstr>
      <vt:lpstr>What are disciplinary core ideas?</vt:lpstr>
      <vt:lpstr>Conceptual Shifts in the NGSS</vt:lpstr>
      <vt:lpstr>Standards Comparison: Structure and Properties of Matter</vt:lpstr>
      <vt:lpstr>Why not inquiry ?</vt:lpstr>
      <vt:lpstr>CC Literacy in Science vs. NGSS</vt:lpstr>
      <vt:lpstr>What is Learning by Making?</vt:lpstr>
      <vt:lpstr>Learning by Making team</vt:lpstr>
      <vt:lpstr>Innovations</vt:lpstr>
      <vt:lpstr>Our goals</vt:lpstr>
      <vt:lpstr>2014 Summer Institute</vt:lpstr>
      <vt:lpstr>First year work plan overview</vt:lpstr>
      <vt:lpstr>Hardware Interface Design</vt:lpstr>
      <vt:lpstr>Curriculum overview – year 1</vt:lpstr>
      <vt:lpstr>Light and temperature experiment</vt:lpstr>
      <vt:lpstr>Organism growth experiment</vt:lpstr>
      <vt:lpstr>Environmental quality experiment</vt:lpstr>
      <vt:lpstr>2015 Next Steps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Small Satellites  for Secondary Students</dc:title>
  <dc:creator>Kevin</dc:creator>
  <cp:lastModifiedBy>lynnc</cp:lastModifiedBy>
  <cp:revision>209</cp:revision>
  <cp:lastPrinted>2014-09-23T22:49:46Z</cp:lastPrinted>
  <dcterms:created xsi:type="dcterms:W3CDTF">2013-09-13T16:32:13Z</dcterms:created>
  <dcterms:modified xsi:type="dcterms:W3CDTF">2015-03-08T22:48:02Z</dcterms:modified>
</cp:coreProperties>
</file>