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5" r:id="rId2"/>
    <p:sldId id="296" r:id="rId3"/>
    <p:sldId id="316" r:id="rId4"/>
    <p:sldId id="318" r:id="rId5"/>
    <p:sldId id="319" r:id="rId6"/>
    <p:sldId id="320" r:id="rId7"/>
    <p:sldId id="321" r:id="rId8"/>
    <p:sldId id="324" r:id="rId9"/>
    <p:sldId id="322" r:id="rId10"/>
    <p:sldId id="323" r:id="rId11"/>
    <p:sldId id="325" r:id="rId12"/>
    <p:sldId id="327" r:id="rId13"/>
    <p:sldId id="326" r:id="rId14"/>
    <p:sldId id="328" r:id="rId15"/>
    <p:sldId id="308" r:id="rId16"/>
  </p:sldIdLst>
  <p:sldSz cx="9144000" cy="6858000" type="screen4x3"/>
  <p:notesSz cx="7315200" cy="96012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57" autoAdjust="0"/>
  </p:normalViewPr>
  <p:slideViewPr>
    <p:cSldViewPr showGuides="1"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12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E0B8593-39C2-4699-BEDD-C636026BC540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AE7ED65-2DEE-45A1-901F-F241DC72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11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0CF15E5-7B0C-4F13-AB0C-F6DC40469727}" type="datetimeFigureOut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DFD8EB1-CCA0-4D60-A11E-14661081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504BAE-0AF9-4EE8-AEE5-452363ECD66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532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AA26-7235-42CA-97B8-DA467988E6E5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ED32-D529-4809-97B3-392F013B1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0D2CA-7158-4FA6-AEB9-0BBA8FEBED0D}" type="datetime1">
              <a:rPr lang="en-US" smtClean="0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472C1-40DD-4109-9A66-25A221DCC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AAPT 1/12/16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600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BE73-5928-4B08-8345-66E5F027F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9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80150"/>
            <a:ext cx="2133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0D2CA-7158-4FA6-AEB9-0BBA8FEBED0D}" type="datetime1">
              <a:rPr lang="en-US"/>
              <a:pPr>
                <a:defRPr/>
              </a:pPr>
              <a:t>1/15/2016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B2472C1-40DD-4109-9A66-25A221DCC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nasa_logoTranspar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9667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EPO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674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besuchascientist.com/" TargetMode="External"/><Relationship Id="rId2" Type="http://schemas.openxmlformats.org/officeDocument/2006/relationships/hyperlink" Target="http://marketingforscientist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sa.gov/fermi/" TargetMode="External"/><Relationship Id="rId5" Type="http://schemas.openxmlformats.org/officeDocument/2006/relationships/hyperlink" Target="http://svs.gsfc.nasa.gov/" TargetMode="External"/><Relationship Id="rId4" Type="http://schemas.openxmlformats.org/officeDocument/2006/relationships/hyperlink" Target="http://masterthemed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Publicity for Scientists:</a:t>
            </a:r>
            <a:br>
              <a:rPr lang="en-US" b="1" dirty="0" smtClean="0"/>
            </a:br>
            <a:r>
              <a:rPr lang="en-US" b="1" dirty="0" smtClean="0"/>
              <a:t>Best Practices from the Universe of Astrophysics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Lynn Cominsky</a:t>
            </a:r>
          </a:p>
          <a:p>
            <a:r>
              <a:rPr lang="en-US" dirty="0" smtClean="0"/>
              <a:t>Sonoma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Press officers are not reviewers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need to decide if and when to seek publicity for their work</a:t>
            </a:r>
          </a:p>
          <a:p>
            <a:r>
              <a:rPr lang="en-US" dirty="0" smtClean="0"/>
              <a:t>Press releases do not cite references to prior work</a:t>
            </a:r>
          </a:p>
          <a:p>
            <a:r>
              <a:rPr lang="en-US" dirty="0" smtClean="0"/>
              <a:t>Many collaborations insist on an accepted journal paper prior to seeking PR</a:t>
            </a:r>
          </a:p>
          <a:p>
            <a:pPr lvl="1"/>
            <a:r>
              <a:rPr lang="en-US" dirty="0" smtClean="0"/>
              <a:t>Too late! Good graphics take weeks…</a:t>
            </a:r>
          </a:p>
          <a:p>
            <a:pPr lvl="1"/>
            <a:r>
              <a:rPr lang="en-US" dirty="0" smtClean="0"/>
              <a:t>Need to start PR prep no later than paper submission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Evolving Media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Newspapers, magazines and wire services used to have dedicated science reporters</a:t>
            </a:r>
          </a:p>
          <a:p>
            <a:r>
              <a:rPr lang="en-US" dirty="0" smtClean="0"/>
              <a:t>Now few remain</a:t>
            </a:r>
          </a:p>
          <a:p>
            <a:r>
              <a:rPr lang="en-US" dirty="0" smtClean="0"/>
              <a:t>Print media also online</a:t>
            </a:r>
          </a:p>
          <a:p>
            <a:r>
              <a:rPr lang="en-US" dirty="0" smtClean="0"/>
              <a:t>Social media and bloggers </a:t>
            </a:r>
          </a:p>
          <a:p>
            <a:r>
              <a:rPr lang="en-US" dirty="0" smtClean="0"/>
              <a:t>24-hour news cycle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/>
              <a:t>Graphics are even more important!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292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International Fermi symposium in DC</a:t>
            </a:r>
          </a:p>
          <a:p>
            <a:r>
              <a:rPr lang="en-US" dirty="0" smtClean="0"/>
              <a:t>Media </a:t>
            </a:r>
            <a:r>
              <a:rPr lang="en-US" dirty="0" err="1" smtClean="0"/>
              <a:t>telecon</a:t>
            </a:r>
            <a:r>
              <a:rPr lang="en-US" dirty="0" smtClean="0"/>
              <a:t> about 1</a:t>
            </a:r>
            <a:r>
              <a:rPr lang="en-US" baseline="30000" dirty="0" smtClean="0"/>
              <a:t>st</a:t>
            </a:r>
            <a:r>
              <a:rPr lang="en-US" dirty="0" smtClean="0"/>
              <a:t> gamma-ray pulsar outside the Milky Way on 11/12/15</a:t>
            </a:r>
          </a:p>
          <a:p>
            <a:r>
              <a:rPr lang="en-US" dirty="0" smtClean="0"/>
              <a:t>Media notices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 – 4 weeks: General invite to reporters (me)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 – 1 week: Specifics of press briefing (me)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 – 2 days: Reporters provided with onsite location and GoToMeeting info (me)</a:t>
            </a:r>
          </a:p>
        </p:txBody>
      </p:sp>
    </p:spTree>
    <p:extLst>
      <p:ext uri="{BB962C8B-B14F-4D97-AF65-F5344CB8AC3E}">
        <p14:creationId xmlns:p14="http://schemas.microsoft.com/office/powerpoint/2010/main" val="23795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Study (Other activities)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Paper submitted to Science 9/25/15 (scientists)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Paper accepted by Science 10/10/15 (</a:t>
            </a:r>
            <a:r>
              <a:rPr lang="en-US" sz="2400" dirty="0" err="1" smtClean="0"/>
              <a:t>approx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Embargo date discussion 10/13/15 </a:t>
            </a:r>
            <a:r>
              <a:rPr lang="en-US" sz="2400" dirty="0"/>
              <a:t>(T – 4 </a:t>
            </a:r>
            <a:r>
              <a:rPr lang="en-US" sz="2400" dirty="0" smtClean="0"/>
              <a:t>weeks) (scientists, GSFC and 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 </a:t>
            </a:r>
            <a:r>
              <a:rPr lang="en-US" sz="2400" dirty="0"/>
              <a:t>– </a:t>
            </a:r>
            <a:r>
              <a:rPr lang="en-US" sz="2400" dirty="0" smtClean="0"/>
              <a:t>4 weeks: Video and graphics started (GSFC)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 – </a:t>
            </a:r>
            <a:r>
              <a:rPr lang="en-US" sz="2400" dirty="0" smtClean="0"/>
              <a:t>2 weeks: Draft of press release started (GSFC)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 </a:t>
            </a:r>
            <a:r>
              <a:rPr lang="en-US" sz="2400" dirty="0"/>
              <a:t>– </a:t>
            </a:r>
            <a:r>
              <a:rPr lang="en-US" sz="2400" dirty="0" smtClean="0"/>
              <a:t>1.5 weeks: Review first draft of slides and press release (scientists, GSFC and 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 – 1 week</a:t>
            </a:r>
            <a:r>
              <a:rPr lang="en-US" sz="2400" dirty="0" smtClean="0"/>
              <a:t>: Release sent to HQ for approval (GSFC)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 – 1</a:t>
            </a:r>
            <a:r>
              <a:rPr lang="en-US" sz="2400" dirty="0" smtClean="0"/>
              <a:t> week: Find independent commentator (me)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 – 1</a:t>
            </a:r>
            <a:r>
              <a:rPr lang="en-US" sz="2400" dirty="0" smtClean="0"/>
              <a:t> day: Final slide review and rehearsal (me)</a:t>
            </a:r>
          </a:p>
        </p:txBody>
      </p:sp>
    </p:spTree>
    <p:extLst>
      <p:ext uri="{BB962C8B-B14F-4D97-AF65-F5344CB8AC3E}">
        <p14:creationId xmlns:p14="http://schemas.microsoft.com/office/powerpoint/2010/main" val="37464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Briefing Day 11/12/15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Moderated press conference when Science embargo lifted at 2 pm (me)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NASA release sent out electronically (HQ)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Social media postings on Twitter and Facebook following official release (outreach person at Sonoma State)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Video posted on NASA YouTube channel (&gt;38K views to date) and GSFC SVS  (GSFC)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Coordinated follow-up queries by reporters (me)</a:t>
            </a:r>
          </a:p>
        </p:txBody>
      </p:sp>
    </p:spTree>
    <p:extLst>
      <p:ext uri="{BB962C8B-B14F-4D97-AF65-F5344CB8AC3E}">
        <p14:creationId xmlns:p14="http://schemas.microsoft.com/office/powerpoint/2010/main" val="35449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Resources: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06425" y="763588"/>
            <a:ext cx="8051800" cy="5794375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 smtClean="0"/>
          </a:p>
          <a:p>
            <a:pPr algn="ctr">
              <a:buFontTx/>
              <a:buNone/>
            </a:pPr>
            <a:endParaRPr lang="en-US" altLang="en-US" dirty="0" smtClean="0"/>
          </a:p>
          <a:p>
            <a:pPr algn="ctr">
              <a:buFontTx/>
              <a:buNone/>
            </a:pPr>
            <a:endParaRPr lang="en-US" altLang="en-US" sz="4400" dirty="0" smtClean="0"/>
          </a:p>
          <a:p>
            <a:pPr algn="ctr">
              <a:buFontTx/>
              <a:buNone/>
            </a:pPr>
            <a:endParaRPr lang="en-US" altLang="en-US" sz="4400" dirty="0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bg1"/>
                </a:solidFill>
                <a:latin typeface="Gill San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8D9B98-E87C-4E64-9039-7072E39CB9C5}" type="slidenum">
              <a:rPr lang="en-US" altLang="en-US" sz="1400" smtClean="0">
                <a:solidFill>
                  <a:srgbClr val="66CCFF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>
              <a:solidFill>
                <a:srgbClr val="66CCFF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711" y="1219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Marketing for Scientists – Facebook group, website and book by Marc </a:t>
            </a:r>
            <a:r>
              <a:rPr lang="en-US" sz="3200" dirty="0" err="1" smtClean="0"/>
              <a:t>Kuchner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http://marketingforscientists.com</a:t>
            </a:r>
            <a:r>
              <a:rPr lang="en-US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Don’t</a:t>
            </a:r>
            <a:r>
              <a:rPr lang="en-US" sz="3200" dirty="0"/>
              <a:t> </a:t>
            </a:r>
            <a:r>
              <a:rPr lang="en-US" sz="3200" dirty="0" smtClean="0"/>
              <a:t>be Such a Scientist – book and website by Randy Olson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smtClean="0">
                <a:hlinkClick r:id="rId3"/>
              </a:rPr>
              <a:t>://dontbesuchascientist.com</a:t>
            </a:r>
            <a:r>
              <a:rPr lang="en-US" sz="3200" smtClean="0"/>
              <a:t> 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Master the Media - Book and website by George </a:t>
            </a:r>
            <a:r>
              <a:rPr lang="en-US" sz="3200" dirty="0" err="1" smtClean="0"/>
              <a:t>Merlis</a:t>
            </a:r>
            <a:r>
              <a:rPr lang="en-US" sz="3200" dirty="0" smtClean="0"/>
              <a:t>  </a:t>
            </a:r>
            <a:r>
              <a:rPr lang="en-US" sz="3200" dirty="0" smtClean="0">
                <a:hlinkClick r:id="rId4"/>
              </a:rPr>
              <a:t>http://masterthemedia.com</a:t>
            </a:r>
            <a:r>
              <a:rPr lang="en-US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GSFC SVS:  </a:t>
            </a:r>
            <a:r>
              <a:rPr lang="en-US" sz="3200" dirty="0" smtClean="0">
                <a:hlinkClick r:id="rId5"/>
              </a:rPr>
              <a:t>http://svs.gsfc.nasa.gov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Fermi press: </a:t>
            </a:r>
            <a:r>
              <a:rPr lang="en-US" sz="3200" dirty="0" smtClean="0">
                <a:hlinkClick r:id="rId6"/>
              </a:rPr>
              <a:t>http://www.nasa.gov/fermi/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2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Outline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Personal background</a:t>
            </a:r>
          </a:p>
          <a:p>
            <a:pPr eaLnBrk="1" hangingPunct="1"/>
            <a:r>
              <a:rPr lang="en-US" altLang="en-US" dirty="0" smtClean="0"/>
              <a:t>Publicity for science</a:t>
            </a:r>
          </a:p>
          <a:p>
            <a:pPr eaLnBrk="1" hangingPunct="1"/>
            <a:r>
              <a:rPr lang="en-US" altLang="en-US" dirty="0" smtClean="0"/>
              <a:t>The importance of graphics</a:t>
            </a:r>
          </a:p>
          <a:p>
            <a:pPr eaLnBrk="1" hangingPunct="1"/>
            <a:r>
              <a:rPr lang="en-US" altLang="en-US" dirty="0" smtClean="0"/>
              <a:t>Transitions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Times" charset="0"/>
              <a:buChar char="•"/>
              <a:defRPr sz="2800">
                <a:solidFill>
                  <a:schemeClr val="bg1"/>
                </a:solidFill>
                <a:latin typeface="Gill San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Gill San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66CC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1996 I have been involved in press activities for astrophysics</a:t>
            </a:r>
          </a:p>
          <a:p>
            <a:pPr lvl="1"/>
            <a:r>
              <a:rPr lang="en-US" dirty="0" smtClean="0"/>
              <a:t>First press officer for AAS/HEAD (5 years)</a:t>
            </a:r>
          </a:p>
          <a:p>
            <a:pPr lvl="1"/>
            <a:r>
              <a:rPr lang="en-US" dirty="0" smtClean="0"/>
              <a:t>Deputy press officer for AAS  (10 years)</a:t>
            </a:r>
          </a:p>
          <a:p>
            <a:pPr lvl="1"/>
            <a:r>
              <a:rPr lang="en-US" dirty="0" smtClean="0"/>
              <a:t>Press officer for Swift and Fermi – ongoing</a:t>
            </a:r>
          </a:p>
          <a:p>
            <a:pPr lvl="1"/>
            <a:r>
              <a:rPr lang="en-US" dirty="0" smtClean="0"/>
              <a:t>Supported launch for both Swift and Fermi in KSC newsroom</a:t>
            </a:r>
          </a:p>
          <a:p>
            <a:pPr lvl="1"/>
            <a:r>
              <a:rPr lang="en-US" dirty="0" smtClean="0"/>
              <a:t>Judge for HEAD Schramm journalism award</a:t>
            </a:r>
          </a:p>
          <a:p>
            <a:pPr lvl="1"/>
            <a:r>
              <a:rPr lang="en-US" dirty="0" smtClean="0"/>
              <a:t>Social media (Twitter and Facebook)</a:t>
            </a:r>
          </a:p>
          <a:p>
            <a:pPr lvl="1"/>
            <a:endParaRPr lang="en-US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Press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Selecting </a:t>
            </a:r>
            <a:r>
              <a:rPr lang="en-US" sz="2800" dirty="0"/>
              <a:t>stories for press releases and briefings</a:t>
            </a:r>
          </a:p>
          <a:p>
            <a:r>
              <a:rPr lang="en-US" sz="2800" dirty="0"/>
              <a:t>Working with authors to create presentations and rehearsing for press conferences</a:t>
            </a:r>
          </a:p>
          <a:p>
            <a:r>
              <a:rPr lang="en-US" sz="2800" dirty="0"/>
              <a:t>Working with science writers to create press releases</a:t>
            </a:r>
          </a:p>
          <a:p>
            <a:r>
              <a:rPr lang="en-US" sz="2800" dirty="0"/>
              <a:t>Working with graphics artists on animations </a:t>
            </a:r>
            <a:r>
              <a:rPr lang="en-US" sz="2800" dirty="0" smtClean="0"/>
              <a:t>and illustrations</a:t>
            </a:r>
          </a:p>
          <a:p>
            <a:r>
              <a:rPr lang="en-US" sz="2800" dirty="0" smtClean="0"/>
              <a:t>Organizing and moderating press briefings 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Explaining results to </a:t>
            </a:r>
            <a:r>
              <a:rPr lang="en-US" dirty="0" smtClean="0"/>
              <a:t>reporters and providing quotes to the media as commentator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6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Newsworthiness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must be NEW</a:t>
            </a:r>
          </a:p>
          <a:p>
            <a:pPr lvl="1"/>
            <a:r>
              <a:rPr lang="en-US" dirty="0" smtClean="0"/>
              <a:t>Can’t appear in press prior to official release</a:t>
            </a:r>
          </a:p>
          <a:p>
            <a:pPr lvl="1"/>
            <a:r>
              <a:rPr lang="en-US" dirty="0" smtClean="0"/>
              <a:t>This includes </a:t>
            </a:r>
            <a:r>
              <a:rPr lang="en-US" dirty="0" err="1" smtClean="0"/>
              <a:t>arXiV</a:t>
            </a:r>
            <a:r>
              <a:rPr lang="en-US" dirty="0" smtClean="0"/>
              <a:t>, and online journals</a:t>
            </a:r>
          </a:p>
          <a:p>
            <a:r>
              <a:rPr lang="en-US" dirty="0" smtClean="0"/>
              <a:t>News must have public appeal</a:t>
            </a:r>
          </a:p>
          <a:p>
            <a:pPr lvl="1"/>
            <a:r>
              <a:rPr lang="en-US" dirty="0" smtClean="0"/>
              <a:t>Why should the public care?</a:t>
            </a:r>
          </a:p>
          <a:p>
            <a:pPr lvl="1"/>
            <a:r>
              <a:rPr lang="en-US" dirty="0" smtClean="0"/>
              <a:t>What is exciting about the result?</a:t>
            </a:r>
          </a:p>
          <a:p>
            <a:pPr lvl="2"/>
            <a:r>
              <a:rPr lang="en-US" dirty="0" smtClean="0"/>
              <a:t>Extremes – biggest/smallest, brightest, fastest</a:t>
            </a:r>
          </a:p>
          <a:p>
            <a:pPr lvl="2"/>
            <a:r>
              <a:rPr lang="en-US" dirty="0" smtClean="0"/>
              <a:t>Unexpected – disagrees with current theories</a:t>
            </a:r>
          </a:p>
          <a:p>
            <a:pPr lvl="2"/>
            <a:r>
              <a:rPr lang="en-US" dirty="0" smtClean="0"/>
              <a:t>Mysteries and danger</a:t>
            </a:r>
          </a:p>
        </p:txBody>
      </p:sp>
    </p:spTree>
    <p:extLst>
      <p:ext uri="{BB962C8B-B14F-4D97-AF65-F5344CB8AC3E}">
        <p14:creationId xmlns:p14="http://schemas.microsoft.com/office/powerpoint/2010/main" val="39866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News is not like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releases, briefing presentations and news articles are all written in the reverse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Lede</a:t>
            </a:r>
            <a:r>
              <a:rPr lang="en-US" dirty="0" smtClean="0"/>
              <a:t>” is first – a one sentence summary of the most exciting aspect of the story (what)</a:t>
            </a:r>
          </a:p>
          <a:p>
            <a:pPr lvl="1"/>
            <a:r>
              <a:rPr lang="en-US" dirty="0" smtClean="0"/>
              <a:t>Details of the discovery methodology</a:t>
            </a:r>
          </a:p>
          <a:p>
            <a:pPr lvl="2"/>
            <a:r>
              <a:rPr lang="en-US" dirty="0" smtClean="0"/>
              <a:t>Who, how, where, when </a:t>
            </a:r>
          </a:p>
          <a:p>
            <a:pPr lvl="2"/>
            <a:r>
              <a:rPr lang="en-US" dirty="0" smtClean="0"/>
              <a:t>Quotes about the importance from scientists and outside experts</a:t>
            </a:r>
          </a:p>
          <a:p>
            <a:pPr lvl="1"/>
            <a:r>
              <a:rPr lang="en-US" dirty="0" smtClean="0"/>
              <a:t>Background information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7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coverage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making:</a:t>
            </a:r>
          </a:p>
          <a:p>
            <a:pPr lvl="1"/>
            <a:r>
              <a:rPr lang="en-US" dirty="0"/>
              <a:t>Scientists pitch science to reporters</a:t>
            </a:r>
          </a:p>
          <a:p>
            <a:pPr lvl="1"/>
            <a:r>
              <a:rPr lang="en-US" dirty="0" smtClean="0"/>
              <a:t>Reporters pitch stories to editors</a:t>
            </a:r>
          </a:p>
          <a:p>
            <a:pPr lvl="1"/>
            <a:r>
              <a:rPr lang="en-US" dirty="0"/>
              <a:t>Editors are gatekeepers </a:t>
            </a:r>
            <a:endParaRPr lang="en-US" dirty="0" smtClean="0"/>
          </a:p>
          <a:p>
            <a:pPr lvl="2"/>
            <a:r>
              <a:rPr lang="en-US" dirty="0" smtClean="0"/>
              <a:t>Decide placement</a:t>
            </a:r>
          </a:p>
          <a:p>
            <a:pPr lvl="2"/>
            <a:r>
              <a:rPr lang="en-US" dirty="0" smtClean="0"/>
              <a:t>Write headlines</a:t>
            </a:r>
          </a:p>
          <a:p>
            <a:r>
              <a:rPr lang="en-US" dirty="0" smtClean="0"/>
              <a:t>Some topics are already “public-friendly”</a:t>
            </a:r>
          </a:p>
          <a:p>
            <a:pPr lvl="1"/>
            <a:r>
              <a:rPr lang="en-US" dirty="0" smtClean="0"/>
              <a:t>Black holes</a:t>
            </a:r>
          </a:p>
          <a:p>
            <a:pPr lvl="1"/>
            <a:r>
              <a:rPr lang="en-US" dirty="0" smtClean="0"/>
              <a:t>Einstein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Dissemination choices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Televised press </a:t>
            </a:r>
            <a:r>
              <a:rPr lang="en-US" dirty="0"/>
              <a:t>c</a:t>
            </a:r>
            <a:r>
              <a:rPr lang="en-US" dirty="0" smtClean="0"/>
              <a:t>onference – rare</a:t>
            </a:r>
          </a:p>
          <a:p>
            <a:r>
              <a:rPr lang="en-US" dirty="0" smtClean="0"/>
              <a:t>Media </a:t>
            </a:r>
            <a:r>
              <a:rPr lang="en-US" dirty="0" err="1" smtClean="0"/>
              <a:t>telecons</a:t>
            </a:r>
            <a:r>
              <a:rPr lang="en-US" dirty="0" smtClean="0"/>
              <a:t> – typical</a:t>
            </a:r>
          </a:p>
          <a:p>
            <a:pPr lvl="1"/>
            <a:r>
              <a:rPr lang="en-US" dirty="0" smtClean="0"/>
              <a:t>Slides online via web conferencing tools</a:t>
            </a:r>
          </a:p>
          <a:p>
            <a:r>
              <a:rPr lang="en-US" dirty="0" smtClean="0"/>
              <a:t>Press briefings at professional meetings</a:t>
            </a:r>
          </a:p>
          <a:p>
            <a:pPr lvl="1"/>
            <a:r>
              <a:rPr lang="en-US" dirty="0" smtClean="0"/>
              <a:t>Paper presented at meeting, not necessarily accepted for publication </a:t>
            </a:r>
          </a:p>
          <a:p>
            <a:r>
              <a:rPr lang="en-US" dirty="0" smtClean="0"/>
              <a:t>Electronic press release distribution</a:t>
            </a:r>
          </a:p>
          <a:p>
            <a:pPr lvl="1"/>
            <a:r>
              <a:rPr lang="en-US" dirty="0" smtClean="0"/>
              <a:t>AAS but also </a:t>
            </a:r>
            <a:r>
              <a:rPr lang="en-US" dirty="0" err="1" smtClean="0"/>
              <a:t>Eurekalert</a:t>
            </a:r>
            <a:r>
              <a:rPr lang="en-US" dirty="0" smtClean="0"/>
              <a:t>, Universities, etc.</a:t>
            </a:r>
          </a:p>
          <a:p>
            <a:r>
              <a:rPr lang="en-US" dirty="0" smtClean="0"/>
              <a:t>Google hangouts, Reddit AMA,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graphics are </a:t>
            </a:r>
            <a:r>
              <a:rPr lang="en-US" b="1" dirty="0" smtClean="0"/>
              <a:t>essential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Labeled </a:t>
            </a:r>
            <a:r>
              <a:rPr lang="en-US" dirty="0"/>
              <a:t>and unlabeled illustrations</a:t>
            </a:r>
          </a:p>
          <a:p>
            <a:r>
              <a:rPr lang="en-US" dirty="0"/>
              <a:t>Animations (narrated and visual–only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NASA’s YouTube channel</a:t>
            </a:r>
          </a:p>
          <a:p>
            <a:pPr lvl="1"/>
            <a:r>
              <a:rPr lang="en-US" dirty="0" smtClean="0"/>
              <a:t>GSFC’s SVS repository</a:t>
            </a:r>
          </a:p>
          <a:p>
            <a:pPr lvl="1"/>
            <a:r>
              <a:rPr lang="en-US" dirty="0" smtClean="0"/>
              <a:t>Expensive! ($5-10K for 30 seconds)</a:t>
            </a:r>
            <a:endParaRPr lang="en-US" dirty="0"/>
          </a:p>
          <a:p>
            <a:r>
              <a:rPr lang="en-US" dirty="0"/>
              <a:t>B-roll for truly major stories (</a:t>
            </a:r>
            <a:r>
              <a:rPr lang="en-US" dirty="0" smtClean="0"/>
              <a:t>TV-worthy)</a:t>
            </a:r>
          </a:p>
          <a:p>
            <a:pPr lvl="1"/>
            <a:r>
              <a:rPr lang="en-US" dirty="0" smtClean="0"/>
              <a:t>Background images of instruments, detectors</a:t>
            </a:r>
          </a:p>
          <a:p>
            <a:pPr lvl="1"/>
            <a:r>
              <a:rPr lang="en-US" dirty="0" smtClean="0"/>
              <a:t>Can include short talking head spots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b89f364e1374ba12ace9f44f7b32f885ad82c9"/>
</p:tagLst>
</file>

<file path=ppt/theme/theme1.xml><?xml version="1.0" encoding="utf-8"?>
<a:theme xmlns:a="http://schemas.openxmlformats.org/drawingml/2006/main" name="ppt300B.tm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</TotalTime>
  <Words>794</Words>
  <Application>Microsoft Office PowerPoint</Application>
  <PresentationFormat>On-screen Show (4:3)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ＭＳ Ｐゴシック</vt:lpstr>
      <vt:lpstr>Wingdings</vt:lpstr>
      <vt:lpstr>ppt300B.tmp</vt:lpstr>
      <vt:lpstr>Publicity for Scientists: Best Practices from the Universe of Astrophysics</vt:lpstr>
      <vt:lpstr>Outline</vt:lpstr>
      <vt:lpstr>My experience</vt:lpstr>
      <vt:lpstr>Press Activities</vt:lpstr>
      <vt:lpstr>Newsworthiness</vt:lpstr>
      <vt:lpstr>News is not like Science</vt:lpstr>
      <vt:lpstr>Getting coverage</vt:lpstr>
      <vt:lpstr>Dissemination choices</vt:lpstr>
      <vt:lpstr>Good graphics are essential</vt:lpstr>
      <vt:lpstr>Press officers are not reviewers</vt:lpstr>
      <vt:lpstr>Evolving Media World</vt:lpstr>
      <vt:lpstr>Case Study</vt:lpstr>
      <vt:lpstr>Case Study (Other activities)</vt:lpstr>
      <vt:lpstr>Briefing Day 11/12/15</vt:lpstr>
      <vt:lpstr>Resources: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Blazing galaxies, exploding stars and monstrous black holes: High-energy visions of the Universe</dc:title>
  <dc:creator>lynnc</dc:creator>
  <cp:lastModifiedBy>Lynnc</cp:lastModifiedBy>
  <cp:revision>117</cp:revision>
  <cp:lastPrinted>2016-01-16T01:25:45Z</cp:lastPrinted>
  <dcterms:created xsi:type="dcterms:W3CDTF">2013-04-30T03:08:30Z</dcterms:created>
  <dcterms:modified xsi:type="dcterms:W3CDTF">2016-01-16T01:26:29Z</dcterms:modified>
</cp:coreProperties>
</file>