
<file path=[Content_Types].xml><?xml version="1.0" encoding="utf-8"?>
<Types xmlns="http://schemas.openxmlformats.org/package/2006/content-types">
  <Default Extension="png" ContentType="image/png"/>
  <Default Extension="mpeg" ContentType="video/mpeg"/>
  <Default Extension="jpeg" ContentType="image/jpeg"/>
  <Default Extension="mov" ContentType="video/unknown"/>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2" r:id="rId4"/>
    <p:sldId id="273" r:id="rId5"/>
    <p:sldId id="279" r:id="rId6"/>
    <p:sldId id="280" r:id="rId7"/>
    <p:sldId id="274" r:id="rId8"/>
    <p:sldId id="258" r:id="rId9"/>
    <p:sldId id="262" r:id="rId10"/>
    <p:sldId id="263" r:id="rId11"/>
    <p:sldId id="281" r:id="rId12"/>
    <p:sldId id="257" r:id="rId13"/>
    <p:sldId id="282" r:id="rId14"/>
    <p:sldId id="264" r:id="rId15"/>
    <p:sldId id="259" r:id="rId16"/>
    <p:sldId id="265" r:id="rId17"/>
    <p:sldId id="266" r:id="rId18"/>
    <p:sldId id="267" r:id="rId19"/>
    <p:sldId id="268" r:id="rId20"/>
    <p:sldId id="271" r:id="rId21"/>
    <p:sldId id="277" r:id="rId22"/>
    <p:sldId id="275" r:id="rId23"/>
    <p:sldId id="276" r:id="rId24"/>
  </p:sldIdLst>
  <p:sldSz cx="9144000" cy="6858000" type="screen4x3"/>
  <p:notesSz cx="7315200" cy="96012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6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47104D-C9AF-4425-AFC1-67E2C1CEDA23}" type="datetimeFigureOut">
              <a:rPr lang="en-US" smtClean="0"/>
              <a:t>6/13/2015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4763959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104D-C9AF-4425-AFC1-67E2C1CEDA23}" type="datetimeFigureOut">
              <a:rPr lang="en-US" smtClean="0"/>
              <a:t>6/13/2015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1123626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104D-C9AF-4425-AFC1-67E2C1CEDA23}" type="datetimeFigureOut">
              <a:rPr lang="en-US" smtClean="0"/>
              <a:t>6/13/2015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101819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47104D-C9AF-4425-AFC1-67E2C1CEDA23}" type="datetimeFigureOut">
              <a:rPr lang="en-US" smtClean="0"/>
              <a:t>6/13/2015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17066309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47104D-C9AF-4425-AFC1-67E2C1CEDA23}" type="datetimeFigureOut">
              <a:rPr lang="en-US" smtClean="0"/>
              <a:t>6/13/2015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218867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47104D-C9AF-4425-AFC1-67E2C1CEDA23}" type="datetimeFigureOut">
              <a:rPr lang="en-US" smtClean="0"/>
              <a:t>6/13/2015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7853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47104D-C9AF-4425-AFC1-67E2C1CEDA23}" type="datetimeFigureOut">
              <a:rPr lang="en-US" smtClean="0"/>
              <a:t>6/13/2015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404467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47104D-C9AF-4425-AFC1-67E2C1CEDA23}" type="datetimeFigureOut">
              <a:rPr lang="en-US" smtClean="0"/>
              <a:t>6/13/2015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8830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7104D-C9AF-4425-AFC1-67E2C1CEDA23}" type="datetimeFigureOut">
              <a:rPr lang="en-US" smtClean="0"/>
              <a:t>6/13/2015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331109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47104D-C9AF-4425-AFC1-67E2C1CEDA23}" type="datetimeFigureOut">
              <a:rPr lang="en-US" smtClean="0"/>
              <a:t>6/13/2015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148325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47104D-C9AF-4425-AFC1-67E2C1CEDA23}" type="datetimeFigureOut">
              <a:rPr lang="en-US" smtClean="0"/>
              <a:t>6/13/2015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12E0F-56CE-470B-9DE8-810BEA64C7DE}" type="slidenum">
              <a:rPr lang="en-US" smtClean="0"/>
              <a:t>‹#›</a:t>
            </a:fld>
            <a:endParaRPr lang="en-US"/>
          </a:p>
        </p:txBody>
      </p:sp>
    </p:spTree>
    <p:extLst>
      <p:ext uri="{BB962C8B-B14F-4D97-AF65-F5344CB8AC3E}">
        <p14:creationId xmlns:p14="http://schemas.microsoft.com/office/powerpoint/2010/main" val="275035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104D-C9AF-4425-AFC1-67E2C1CEDA23}" type="datetimeFigureOut">
              <a:rPr lang="en-US" smtClean="0"/>
              <a:t>6/13/2015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12E0F-56CE-470B-9DE8-810BEA64C7DE}" type="slidenum">
              <a:rPr lang="en-US" smtClean="0"/>
              <a:t>‹#›</a:t>
            </a:fld>
            <a:endParaRPr lang="en-US"/>
          </a:p>
        </p:txBody>
      </p:sp>
    </p:spTree>
    <p:extLst>
      <p:ext uri="{BB962C8B-B14F-4D97-AF65-F5344CB8AC3E}">
        <p14:creationId xmlns:p14="http://schemas.microsoft.com/office/powerpoint/2010/main" val="2786437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CPEP and Gravitation</a:t>
            </a:r>
            <a:endParaRPr lang="en-US" dirty="0"/>
          </a:p>
        </p:txBody>
      </p:sp>
      <p:sp>
        <p:nvSpPr>
          <p:cNvPr id="3" name="Subtitle 2"/>
          <p:cNvSpPr>
            <a:spLocks noGrp="1"/>
          </p:cNvSpPr>
          <p:nvPr>
            <p:ph type="subTitle" idx="1"/>
          </p:nvPr>
        </p:nvSpPr>
        <p:spPr/>
        <p:txBody>
          <a:bodyPr/>
          <a:lstStyle/>
          <a:p>
            <a:r>
              <a:rPr lang="en-US" dirty="0" smtClean="0"/>
              <a:t>Lynn </a:t>
            </a:r>
            <a:r>
              <a:rPr lang="en-US" dirty="0" err="1" smtClean="0"/>
              <a:t>Cominsky</a:t>
            </a:r>
            <a:endParaRPr lang="en-US" dirty="0" smtClean="0"/>
          </a:p>
          <a:p>
            <a:r>
              <a:rPr lang="en-US" dirty="0" smtClean="0"/>
              <a:t>Sonoma State University</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97" r="597"/>
          <a:stretch/>
        </p:blipFill>
        <p:spPr>
          <a:xfrm>
            <a:off x="6641363" y="457200"/>
            <a:ext cx="1981200" cy="1981200"/>
          </a:xfrm>
          <a:prstGeom prst="ellipse">
            <a:avLst/>
          </a:prstGeom>
        </p:spPr>
      </p:pic>
    </p:spTree>
    <p:extLst>
      <p:ext uri="{BB962C8B-B14F-4D97-AF65-F5344CB8AC3E}">
        <p14:creationId xmlns:p14="http://schemas.microsoft.com/office/powerpoint/2010/main" val="1978284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8965"/>
            <a:ext cx="9205151"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1710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How LIGO works</a:t>
            </a:r>
            <a:endParaRPr lang="en-US" dirty="0"/>
          </a:p>
        </p:txBody>
      </p:sp>
      <p:pic>
        <p:nvPicPr>
          <p:cNvPr id="4" name="MichelsonIfo2_EinsteinMes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350684"/>
            <a:ext cx="7874000" cy="4525963"/>
          </a:xfrm>
        </p:spPr>
      </p:pic>
      <p:sp>
        <p:nvSpPr>
          <p:cNvPr id="5" name="Rectangle 4"/>
          <p:cNvSpPr/>
          <p:nvPr/>
        </p:nvSpPr>
        <p:spPr>
          <a:xfrm>
            <a:off x="76200" y="6096000"/>
            <a:ext cx="4572000" cy="646331"/>
          </a:xfrm>
          <a:prstGeom prst="rect">
            <a:avLst/>
          </a:prstGeom>
        </p:spPr>
        <p:txBody>
          <a:bodyPr>
            <a:spAutoFit/>
          </a:bodyPr>
          <a:lstStyle/>
          <a:p>
            <a:pPr algn="ctr"/>
            <a:r>
              <a:rPr lang="en-US" dirty="0"/>
              <a:t>Einstein’s messengers, </a:t>
            </a:r>
            <a:br>
              <a:rPr lang="en-US" dirty="0"/>
            </a:br>
            <a:r>
              <a:rPr lang="en-US" dirty="0"/>
              <a:t>National Science Foundation video</a:t>
            </a:r>
            <a:endParaRPr lang="en-US" dirty="0"/>
          </a:p>
        </p:txBody>
      </p:sp>
      <p:sp>
        <p:nvSpPr>
          <p:cNvPr id="6" name="Rectangle 5"/>
          <p:cNvSpPr/>
          <p:nvPr/>
        </p:nvSpPr>
        <p:spPr>
          <a:xfrm>
            <a:off x="4800600" y="6234499"/>
            <a:ext cx="3759171" cy="369332"/>
          </a:xfrm>
          <a:prstGeom prst="rect">
            <a:avLst/>
          </a:prstGeom>
        </p:spPr>
        <p:txBody>
          <a:bodyPr wrap="none">
            <a:spAutoFit/>
          </a:bodyPr>
          <a:lstStyle/>
          <a:p>
            <a:r>
              <a:rPr lang="en-US" dirty="0"/>
              <a:t>http://www.einsteinsmessengers.org/</a:t>
            </a:r>
            <a:endParaRPr lang="en-US" dirty="0"/>
          </a:p>
        </p:txBody>
      </p:sp>
    </p:spTree>
    <p:extLst>
      <p:ext uri="{BB962C8B-B14F-4D97-AF65-F5344CB8AC3E}">
        <p14:creationId xmlns:p14="http://schemas.microsoft.com/office/powerpoint/2010/main" val="4087377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Gravitational Waves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57447" cy="73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328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 Spectrum</a:t>
            </a:r>
            <a:endParaRPr lang="en-US" dirty="0"/>
          </a:p>
        </p:txBody>
      </p:sp>
      <p:grpSp>
        <p:nvGrpSpPr>
          <p:cNvPr id="4" name="Group 3"/>
          <p:cNvGrpSpPr/>
          <p:nvPr/>
        </p:nvGrpSpPr>
        <p:grpSpPr>
          <a:xfrm>
            <a:off x="748230" y="1066800"/>
            <a:ext cx="7647539" cy="5909462"/>
            <a:chOff x="783991" y="745181"/>
            <a:chExt cx="7647539" cy="5909462"/>
          </a:xfrm>
        </p:grpSpPr>
        <p:pic>
          <p:nvPicPr>
            <p:cNvPr id="5" name="Picture 4" descr="GWBigPi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53030" y="-123858"/>
              <a:ext cx="5909462" cy="7647539"/>
            </a:xfrm>
            <a:prstGeom prst="rect">
              <a:avLst/>
            </a:prstGeom>
          </p:spPr>
        </p:pic>
        <p:pic>
          <p:nvPicPr>
            <p:cNvPr id="6" name="Picture 5" descr="Screen Shot 2015-04-13 at 6.56.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761" y="1765168"/>
              <a:ext cx="1953299" cy="900574"/>
            </a:xfrm>
            <a:prstGeom prst="rect">
              <a:avLst/>
            </a:prstGeom>
          </p:spPr>
        </p:pic>
      </p:grpSp>
    </p:spTree>
    <p:extLst>
      <p:ext uri="{BB962C8B-B14F-4D97-AF65-F5344CB8AC3E}">
        <p14:creationId xmlns:p14="http://schemas.microsoft.com/office/powerpoint/2010/main" val="4118494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8" y="76200"/>
            <a:ext cx="9121992" cy="707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090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Physics teachers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GWs address much broader questions than just astronomy + lots of physics in the experimental design</a:t>
            </a:r>
          </a:p>
          <a:p>
            <a:r>
              <a:rPr lang="en-US" dirty="0" smtClean="0"/>
              <a:t>At present, not many resources exist that are suitable for college or AP high </a:t>
            </a:r>
            <a:r>
              <a:rPr lang="en-US" dirty="0"/>
              <a:t>school physics students</a:t>
            </a:r>
            <a:endParaRPr lang="en-US" dirty="0" smtClean="0"/>
          </a:p>
          <a:p>
            <a:r>
              <a:rPr lang="en-US" dirty="0" smtClean="0"/>
              <a:t>I have received NSF funding to develop these types of resources for training lower-division (especially Community College) teachers as well as web-based resources for students</a:t>
            </a:r>
          </a:p>
          <a:p>
            <a:r>
              <a:rPr lang="en-US" dirty="0" smtClean="0"/>
              <a:t>The first new product would be a poster about waves and gravity that could be distributed (sold) by CPEP</a:t>
            </a:r>
            <a:endParaRPr lang="en-US" dirty="0"/>
          </a:p>
        </p:txBody>
      </p:sp>
    </p:spTree>
    <p:extLst>
      <p:ext uri="{BB962C8B-B14F-4D97-AF65-F5344CB8AC3E}">
        <p14:creationId xmlns:p14="http://schemas.microsoft.com/office/powerpoint/2010/main" val="3126248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Resource website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Two </a:t>
            </a:r>
            <a:r>
              <a:rPr lang="en-US" dirty="0"/>
              <a:t>new classroom units that describe LIGO science and LIGO </a:t>
            </a:r>
            <a:r>
              <a:rPr lang="en-US" dirty="0" smtClean="0"/>
              <a:t>technologies</a:t>
            </a:r>
          </a:p>
          <a:p>
            <a:pPr lvl="1"/>
            <a:r>
              <a:rPr lang="en-US" dirty="0" smtClean="0"/>
              <a:t>text</a:t>
            </a:r>
            <a:r>
              <a:rPr lang="en-US" dirty="0"/>
              <a:t>, illustrations, conceptual and numerical exercises, multimedia resources such as animations and simulations, interactive computer applications, and homework problems</a:t>
            </a:r>
            <a:endParaRPr lang="en-US" dirty="0" smtClean="0"/>
          </a:p>
          <a:p>
            <a:pPr lvl="1"/>
            <a:r>
              <a:rPr lang="en-US" dirty="0"/>
              <a:t>links to useful existing materials for </a:t>
            </a:r>
            <a:r>
              <a:rPr lang="en-US" dirty="0" smtClean="0"/>
              <a:t>calculus-based physics classes in college or high school</a:t>
            </a:r>
          </a:p>
          <a:p>
            <a:pPr lvl="1"/>
            <a:r>
              <a:rPr lang="en-US" dirty="0" smtClean="0"/>
              <a:t>information </a:t>
            </a:r>
            <a:r>
              <a:rPr lang="en-US" dirty="0"/>
              <a:t>about opportunities for LIGO-related student internships, REU programs and transfer opportunities to universities with LIGO-related </a:t>
            </a:r>
            <a:r>
              <a:rPr lang="en-US" dirty="0" smtClean="0"/>
              <a:t>research</a:t>
            </a:r>
          </a:p>
          <a:p>
            <a:pPr lvl="1"/>
            <a:r>
              <a:rPr lang="en-US" dirty="0" smtClean="0"/>
              <a:t>Linked to ligo.org – </a:t>
            </a:r>
            <a:r>
              <a:rPr lang="en-US" i="1" dirty="0" smtClean="0">
                <a:solidFill>
                  <a:srgbClr val="FF0000"/>
                </a:solidFill>
              </a:rPr>
              <a:t>would also like to create a new CPEP section on gravitation</a:t>
            </a:r>
            <a:endParaRPr lang="en-US" i="1" dirty="0">
              <a:solidFill>
                <a:srgbClr val="FF0000"/>
              </a:solidFill>
            </a:endParaRPr>
          </a:p>
        </p:txBody>
      </p:sp>
    </p:spTree>
    <p:extLst>
      <p:ext uri="{BB962C8B-B14F-4D97-AF65-F5344CB8AC3E}">
        <p14:creationId xmlns:p14="http://schemas.microsoft.com/office/powerpoint/2010/main" val="1403086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Educator Professional Development</a:t>
            </a:r>
            <a:endParaRPr lang="en-US" dirty="0"/>
          </a:p>
        </p:txBody>
      </p:sp>
      <p:sp>
        <p:nvSpPr>
          <p:cNvPr id="3" name="Content Placeholder 2"/>
          <p:cNvSpPr>
            <a:spLocks noGrp="1"/>
          </p:cNvSpPr>
          <p:nvPr>
            <p:ph idx="1"/>
          </p:nvPr>
        </p:nvSpPr>
        <p:spPr/>
        <p:txBody>
          <a:bodyPr>
            <a:normAutofit/>
          </a:bodyPr>
          <a:lstStyle/>
          <a:p>
            <a:r>
              <a:rPr lang="en-US" dirty="0" smtClean="0"/>
              <a:t>Our first course – LIGO: Waves &amp; Gravity is offered July 16 – Aug 6, 2015</a:t>
            </a:r>
            <a:endParaRPr lang="en-US" i="1" dirty="0" smtClean="0"/>
          </a:p>
          <a:p>
            <a:r>
              <a:rPr lang="en-US" dirty="0" smtClean="0"/>
              <a:t>Can sign up for academic </a:t>
            </a:r>
            <a:r>
              <a:rPr lang="en-US" dirty="0"/>
              <a:t>or continuing education credit through Sonoma State </a:t>
            </a:r>
            <a:r>
              <a:rPr lang="en-US" dirty="0" smtClean="0"/>
              <a:t>University</a:t>
            </a:r>
          </a:p>
          <a:p>
            <a:r>
              <a:rPr lang="en-US" dirty="0" smtClean="0"/>
              <a:t>Advertised through many channels but we could still use additional enrollment</a:t>
            </a:r>
            <a:endParaRPr lang="en-US" i="1" dirty="0">
              <a:solidFill>
                <a:srgbClr val="FF0000"/>
              </a:solidFill>
            </a:endParaRPr>
          </a:p>
          <a:p>
            <a:endParaRPr lang="en-US" dirty="0"/>
          </a:p>
        </p:txBody>
      </p:sp>
    </p:spTree>
    <p:extLst>
      <p:ext uri="{BB962C8B-B14F-4D97-AF65-F5344CB8AC3E}">
        <p14:creationId xmlns:p14="http://schemas.microsoft.com/office/powerpoint/2010/main" val="2010076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things SSU can help with:</a:t>
            </a:r>
            <a:endParaRPr lang="en-US" dirty="0"/>
          </a:p>
        </p:txBody>
      </p:sp>
      <p:sp>
        <p:nvSpPr>
          <p:cNvPr id="3" name="Content Placeholder 2"/>
          <p:cNvSpPr>
            <a:spLocks noGrp="1"/>
          </p:cNvSpPr>
          <p:nvPr>
            <p:ph idx="1"/>
          </p:nvPr>
        </p:nvSpPr>
        <p:spPr/>
        <p:txBody>
          <a:bodyPr>
            <a:normAutofit/>
          </a:bodyPr>
          <a:lstStyle/>
          <a:p>
            <a:r>
              <a:rPr lang="en-US" dirty="0" smtClean="0"/>
              <a:t>Online Cosmology curriculum for general education college students – being distributed by Kendall Hunt publishers</a:t>
            </a:r>
          </a:p>
          <a:p>
            <a:r>
              <a:rPr lang="en-US" dirty="0" smtClean="0"/>
              <a:t>Big ideas in Cosmology – 18 chapters of online material</a:t>
            </a:r>
          </a:p>
          <a:p>
            <a:r>
              <a:rPr lang="en-US" dirty="0" smtClean="0"/>
              <a:t>LIGO: Waves &amp; Gravity will use four of these chapters: Light, Classical Gravity, Special Relativity and General Relativity</a:t>
            </a:r>
          </a:p>
          <a:p>
            <a:endParaRPr lang="en-US" dirty="0"/>
          </a:p>
        </p:txBody>
      </p:sp>
    </p:spTree>
    <p:extLst>
      <p:ext uri="{BB962C8B-B14F-4D97-AF65-F5344CB8AC3E}">
        <p14:creationId xmlns:p14="http://schemas.microsoft.com/office/powerpoint/2010/main" val="1797484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Ideas in Cosmology</a:t>
            </a:r>
            <a:endParaRPr lang="en-US" dirty="0"/>
          </a:p>
        </p:txBody>
      </p:sp>
      <p:sp>
        <p:nvSpPr>
          <p:cNvPr id="3" name="Content Placeholder 2"/>
          <p:cNvSpPr>
            <a:spLocks noGrp="1"/>
          </p:cNvSpPr>
          <p:nvPr>
            <p:ph idx="1"/>
          </p:nvPr>
        </p:nvSpPr>
        <p:spPr/>
        <p:txBody>
          <a:bodyPr>
            <a:normAutofit/>
          </a:bodyPr>
          <a:lstStyle/>
          <a:p>
            <a:r>
              <a:rPr lang="en-US" dirty="0" smtClean="0"/>
              <a:t>Demo here</a:t>
            </a:r>
            <a:endParaRPr lang="en-US" dirty="0"/>
          </a:p>
        </p:txBody>
      </p:sp>
    </p:spTree>
    <p:extLst>
      <p:ext uri="{BB962C8B-B14F-4D97-AF65-F5344CB8AC3E}">
        <p14:creationId xmlns:p14="http://schemas.microsoft.com/office/powerpoint/2010/main" val="1964011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Proposing a new CPEP section</a:t>
            </a:r>
            <a:endParaRPr lang="en-US" dirty="0"/>
          </a:p>
        </p:txBody>
      </p:sp>
      <p:sp>
        <p:nvSpPr>
          <p:cNvPr id="3" name="Content Placeholder 2"/>
          <p:cNvSpPr>
            <a:spLocks noGrp="1"/>
          </p:cNvSpPr>
          <p:nvPr>
            <p:ph idx="1"/>
          </p:nvPr>
        </p:nvSpPr>
        <p:spPr/>
        <p:txBody>
          <a:bodyPr>
            <a:normAutofit lnSpcReduction="10000"/>
          </a:bodyPr>
          <a:lstStyle/>
          <a:p>
            <a:r>
              <a:rPr lang="en-US" sz="4000" dirty="0" smtClean="0"/>
              <a:t>Gravitation</a:t>
            </a:r>
          </a:p>
          <a:p>
            <a:r>
              <a:rPr lang="en-US" dirty="0" smtClean="0"/>
              <a:t>Inspired by ongoing NSF-funded work on behalf of LIGO (Laser Interferometer Gravitational-wave Observatory)</a:t>
            </a:r>
          </a:p>
          <a:p>
            <a:r>
              <a:rPr lang="en-US" dirty="0" smtClean="0"/>
              <a:t>First product would be a new poster highlighting LIGO and the (hopefully soon) discovery of gravitational waves</a:t>
            </a:r>
          </a:p>
          <a:p>
            <a:r>
              <a:rPr lang="en-US" dirty="0" smtClean="0"/>
              <a:t>Just in time for Einstein’s centennial of General Relativity in 2016</a:t>
            </a:r>
            <a:endParaRPr lang="en-US" dirty="0"/>
          </a:p>
        </p:txBody>
      </p:sp>
    </p:spTree>
    <p:extLst>
      <p:ext uri="{BB962C8B-B14F-4D97-AF65-F5344CB8AC3E}">
        <p14:creationId xmlns:p14="http://schemas.microsoft.com/office/powerpoint/2010/main" val="2905426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lnSpcReduction="10000"/>
          </a:bodyPr>
          <a:lstStyle/>
          <a:p>
            <a:r>
              <a:rPr lang="en-US" dirty="0" smtClean="0"/>
              <a:t>There are other LIGO Scientific Collaboration members (e.g., Jocelyn Reed from CSU Fullerton) who would also like to get involved with CPEP – how do I get them involved?</a:t>
            </a:r>
          </a:p>
          <a:p>
            <a:r>
              <a:rPr lang="en-US" dirty="0" smtClean="0"/>
              <a:t>I am investigating what to do with our left over NASA posters and resources – possible to distribute (or sell?) through CPEP? I won’t know the answer to this for about a year, due to the transition in NASA </a:t>
            </a:r>
            <a:r>
              <a:rPr lang="en-US" smtClean="0"/>
              <a:t>STEM education</a:t>
            </a:r>
            <a:endParaRPr lang="en-US" dirty="0" smtClean="0"/>
          </a:p>
          <a:p>
            <a:endParaRPr lang="en-US" dirty="0"/>
          </a:p>
        </p:txBody>
      </p:sp>
    </p:spTree>
    <p:extLst>
      <p:ext uri="{BB962C8B-B14F-4D97-AF65-F5344CB8AC3E}">
        <p14:creationId xmlns:p14="http://schemas.microsoft.com/office/powerpoint/2010/main" val="2163745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 Follow</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3200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922020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711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894"/>
            <a:ext cx="9143999" cy="689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606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gravitational waves?</a:t>
            </a:r>
            <a:endParaRPr lang="en-US" dirty="0"/>
          </a:p>
        </p:txBody>
      </p:sp>
      <p:sp>
        <p:nvSpPr>
          <p:cNvPr id="3" name="Content Placeholder 2"/>
          <p:cNvSpPr>
            <a:spLocks noGrp="1"/>
          </p:cNvSpPr>
          <p:nvPr>
            <p:ph idx="1"/>
          </p:nvPr>
        </p:nvSpPr>
        <p:spPr/>
        <p:txBody>
          <a:bodyPr/>
          <a:lstStyle/>
          <a:p>
            <a:r>
              <a:rPr lang="en-US" dirty="0" smtClean="0"/>
              <a:t>Predicted by Einstein’s General Theory of Relativity</a:t>
            </a:r>
          </a:p>
          <a:p>
            <a:r>
              <a:rPr lang="en-US" dirty="0" smtClean="0"/>
              <a:t>Compress and stretch </a:t>
            </a:r>
            <a:r>
              <a:rPr lang="en-US" dirty="0" err="1" smtClean="0"/>
              <a:t>spacetime</a:t>
            </a:r>
            <a:endParaRPr lang="en-US" dirty="0" smtClean="0"/>
          </a:p>
          <a:p>
            <a:r>
              <a:rPr lang="en-US" dirty="0" smtClean="0"/>
              <a:t>Travel at the speed of light</a:t>
            </a:r>
          </a:p>
          <a:p>
            <a:r>
              <a:rPr lang="en-US" dirty="0" smtClean="0"/>
              <a:t>An entirely new way to view the Universe – once they are detected</a:t>
            </a:r>
          </a:p>
          <a:p>
            <a:r>
              <a:rPr lang="en-US" dirty="0" smtClean="0"/>
              <a:t>Very hard to detect!  (None seen to date, earliest possible detections in 2016)</a:t>
            </a:r>
            <a:endParaRPr lang="en-US" dirty="0"/>
          </a:p>
        </p:txBody>
      </p:sp>
    </p:spTree>
    <p:extLst>
      <p:ext uri="{BB962C8B-B14F-4D97-AF65-F5344CB8AC3E}">
        <p14:creationId xmlns:p14="http://schemas.microsoft.com/office/powerpoint/2010/main" val="1773009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7" y="-10218"/>
            <a:ext cx="9130415" cy="686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238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Spacetime</a:t>
            </a:r>
            <a:r>
              <a:rPr lang="en-US" dirty="0" smtClean="0"/>
              <a:t> curvature</a:t>
            </a:r>
            <a:endParaRPr lang="en-US" dirty="0"/>
          </a:p>
        </p:txBody>
      </p:sp>
      <p:pic>
        <p:nvPicPr>
          <p:cNvPr id="4" name="amnh1.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7856" y="1371600"/>
            <a:ext cx="5348288" cy="4525963"/>
          </a:xfrm>
        </p:spPr>
      </p:pic>
    </p:spTree>
    <p:extLst>
      <p:ext uri="{BB962C8B-B14F-4D97-AF65-F5344CB8AC3E}">
        <p14:creationId xmlns:p14="http://schemas.microsoft.com/office/powerpoint/2010/main" val="120742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in </a:t>
            </a:r>
            <a:r>
              <a:rPr lang="en-US" dirty="0" err="1" smtClean="0"/>
              <a:t>spacetime</a:t>
            </a:r>
            <a:endParaRPr lang="en-US" dirty="0"/>
          </a:p>
        </p:txBody>
      </p:sp>
      <p:pic>
        <p:nvPicPr>
          <p:cNvPr id="4" name="binary_EinsteinMes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6588" y="1600200"/>
            <a:ext cx="7870825" cy="4525963"/>
          </a:xfrm>
        </p:spPr>
      </p:pic>
    </p:spTree>
    <p:extLst>
      <p:ext uri="{BB962C8B-B14F-4D97-AF65-F5344CB8AC3E}">
        <p14:creationId xmlns:p14="http://schemas.microsoft.com/office/powerpoint/2010/main" val="1512438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5" y="-35228"/>
            <a:ext cx="9194886" cy="689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279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Gravitational Waves</a:t>
            </a:r>
            <a:endParaRPr lang="en-US" dirty="0"/>
          </a:p>
        </p:txBody>
      </p:sp>
      <p:sp>
        <p:nvSpPr>
          <p:cNvPr id="3" name="Content Placeholder 2"/>
          <p:cNvSpPr>
            <a:spLocks noGrp="1"/>
          </p:cNvSpPr>
          <p:nvPr>
            <p:ph idx="1"/>
          </p:nvPr>
        </p:nvSpPr>
        <p:spPr/>
        <p:txBody>
          <a:bodyPr>
            <a:normAutofit lnSpcReduction="10000"/>
          </a:bodyPr>
          <a:lstStyle/>
          <a:p>
            <a:r>
              <a:rPr lang="en-US" dirty="0" smtClean="0"/>
              <a:t>Experiments to detect GWs are currently being upgraded</a:t>
            </a:r>
          </a:p>
          <a:p>
            <a:pPr lvl="1"/>
            <a:r>
              <a:rPr lang="en-US" dirty="0" smtClean="0"/>
              <a:t>LIGO (Hanford and Livingston) are now online and beginning engineering runs. By the end of 2015, they will begin the first science run. We hope to reach design sensitivity by 2017</a:t>
            </a:r>
          </a:p>
          <a:p>
            <a:pPr lvl="1"/>
            <a:r>
              <a:rPr lang="en-US" dirty="0" smtClean="0"/>
              <a:t>Virgo (Italy) expected to come online in 2016 </a:t>
            </a:r>
          </a:p>
          <a:p>
            <a:pPr lvl="1"/>
            <a:r>
              <a:rPr lang="en-US" dirty="0" smtClean="0"/>
              <a:t>GEO (Germany) still operational (not as sensitive)</a:t>
            </a:r>
          </a:p>
          <a:p>
            <a:pPr lvl="1"/>
            <a:r>
              <a:rPr lang="en-US" dirty="0" smtClean="0"/>
              <a:t>LIGO (India) – pending agreement, perhaps in 2020+</a:t>
            </a:r>
            <a:endParaRPr lang="en-US" dirty="0"/>
          </a:p>
        </p:txBody>
      </p:sp>
    </p:spTree>
    <p:extLst>
      <p:ext uri="{BB962C8B-B14F-4D97-AF65-F5344CB8AC3E}">
        <p14:creationId xmlns:p14="http://schemas.microsoft.com/office/powerpoint/2010/main" val="3861976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5540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1524e66df3d5d4eee99cf967073a224381d7d7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3214</TotalTime>
  <Words>568</Words>
  <Application>Microsoft Office PowerPoint</Application>
  <PresentationFormat>On-screen Show (4:3)</PresentationFormat>
  <Paragraphs>52</Paragraphs>
  <Slides>23</Slides>
  <Notes>0</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CPEP and Gravitation</vt:lpstr>
      <vt:lpstr>Proposing a new CPEP section</vt:lpstr>
      <vt:lpstr>What are gravitational waves?</vt:lpstr>
      <vt:lpstr>PowerPoint Presentation</vt:lpstr>
      <vt:lpstr>Spacetime curvature</vt:lpstr>
      <vt:lpstr>Binary in spacetime</vt:lpstr>
      <vt:lpstr>PowerPoint Presentation</vt:lpstr>
      <vt:lpstr>Gravitational Waves</vt:lpstr>
      <vt:lpstr>PowerPoint Presentation</vt:lpstr>
      <vt:lpstr>PowerPoint Presentation</vt:lpstr>
      <vt:lpstr>How LIGO works</vt:lpstr>
      <vt:lpstr>Gravitational Waves</vt:lpstr>
      <vt:lpstr>GW Spectrum</vt:lpstr>
      <vt:lpstr>PowerPoint Presentation</vt:lpstr>
      <vt:lpstr>Resources for Physics teachers</vt:lpstr>
      <vt:lpstr>Physics Resource website</vt:lpstr>
      <vt:lpstr>Educator Professional Development</vt:lpstr>
      <vt:lpstr>Other things SSU can help with:</vt:lpstr>
      <vt:lpstr>Big Ideas in Cosmology</vt:lpstr>
      <vt:lpstr>Next steps?</vt:lpstr>
      <vt:lpstr>Backups Follow</vt:lpstr>
      <vt:lpstr>PowerPoint Presentation</vt:lpstr>
      <vt:lpstr>PowerPoint Presentation</vt:lpstr>
    </vt:vector>
  </TitlesOfParts>
  <Company>Sonoma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CPEP and Gravitational Waves</dc:title>
  <dc:creator>Lynnc</dc:creator>
  <cp:lastModifiedBy>lynnc</cp:lastModifiedBy>
  <cp:revision>14</cp:revision>
  <cp:lastPrinted>2014-06-10T22:04:04Z</cp:lastPrinted>
  <dcterms:created xsi:type="dcterms:W3CDTF">2014-06-10T20:54:20Z</dcterms:created>
  <dcterms:modified xsi:type="dcterms:W3CDTF">2015-06-16T05:18:00Z</dcterms:modified>
</cp:coreProperties>
</file>